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x="18288000" cy="10287000"/>
  <p:notesSz cx="6858000" cy="9144000"/>
  <p:embeddedFontLst>
    <p:embeddedFont>
      <p:font typeface="KG Primary Penmanship" charset="1" panose="02000506000000020003"/>
      <p:regular r:id="rId19"/>
    </p:embeddedFont>
    <p:embeddedFont>
      <p:font typeface="Canva Sans Bold" charset="1" panose="020B0803030501040103"/>
      <p:regular r:id="rId20"/>
    </p:embeddedFont>
    <p:embeddedFont>
      <p:font typeface="Canva Sans" charset="1" panose="020B0503030501040103"/>
      <p:regular r:id="rId21"/>
    </p:embeddedFont>
    <p:embeddedFont>
      <p:font typeface="Arimo Bold Italics" charset="1" panose="020B0704020202090204"/>
      <p:regular r:id="rId22"/>
    </p:embeddedFont>
    <p:embeddedFont>
      <p:font typeface="Arimo" charset="1" panose="020B0604020202020204"/>
      <p:regular r:id="rId23"/>
    </p:embeddedFont>
    <p:embeddedFont>
      <p:font typeface="Lilita One" charset="1" panose="02000000000000000000"/>
      <p:regular r:id="rId24"/>
    </p:embeddedFont>
    <p:embeddedFont>
      <p:font typeface="Rustic Printed Stamp" charset="1" panose="00000000000000000000"/>
      <p:regular r:id="rId25"/>
    </p:embeddedFont>
    <p:embeddedFont>
      <p:font typeface="Hanging" charset="1" panose="0000000000000000000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png" Type="http://schemas.openxmlformats.org/officeDocument/2006/relationships/image"/><Relationship Id="rId13" Target="../media/image12.png" Type="http://schemas.openxmlformats.org/officeDocument/2006/relationships/image"/><Relationship Id="rId14" Target="../media/image13.png" Type="http://schemas.openxmlformats.org/officeDocument/2006/relationships/image"/><Relationship Id="rId15" Target="../media/image14.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5.png" Type="http://schemas.openxmlformats.org/officeDocument/2006/relationships/image"/><Relationship Id="rId3" Target="../media/image34.png" Type="http://schemas.openxmlformats.org/officeDocument/2006/relationships/image"/><Relationship Id="rId4" Target="../media/image52.png" Type="http://schemas.openxmlformats.org/officeDocument/2006/relationships/image"/><Relationship Id="rId5" Target="../media/image84.png" Type="http://schemas.openxmlformats.org/officeDocument/2006/relationships/image"/><Relationship Id="rId6" Target="../media/image85.png" Type="http://schemas.openxmlformats.org/officeDocument/2006/relationships/image"/><Relationship Id="rId7" Target="../media/image86.png" Type="http://schemas.openxmlformats.org/officeDocument/2006/relationships/image"/><Relationship Id="rId8" Target="../media/image28.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1.png" Type="http://schemas.openxmlformats.org/officeDocument/2006/relationships/image"/><Relationship Id="rId11" Target="../media/image92.svg" Type="http://schemas.openxmlformats.org/officeDocument/2006/relationships/image"/><Relationship Id="rId2" Target="../media/image1.png" Type="http://schemas.openxmlformats.org/officeDocument/2006/relationships/image"/><Relationship Id="rId3" Target="../media/image87.pn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52.png" Type="http://schemas.openxmlformats.org/officeDocument/2006/relationships/image"/><Relationship Id="rId7" Target="../media/image88.png" Type="http://schemas.openxmlformats.org/officeDocument/2006/relationships/image"/><Relationship Id="rId8" Target="../media/image89.jpeg" Type="http://schemas.openxmlformats.org/officeDocument/2006/relationships/image"/><Relationship Id="rId9" Target="../media/image90.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0.png" Type="http://schemas.openxmlformats.org/officeDocument/2006/relationships/image"/><Relationship Id="rId11" Target="../media/image101.png" Type="http://schemas.openxmlformats.org/officeDocument/2006/relationships/image"/><Relationship Id="rId12" Target="../media/image102.png" Type="http://schemas.openxmlformats.org/officeDocument/2006/relationships/image"/><Relationship Id="rId13" Target="../media/image103.png" Type="http://schemas.openxmlformats.org/officeDocument/2006/relationships/image"/><Relationship Id="rId14" Target="../media/image104.png" Type="http://schemas.openxmlformats.org/officeDocument/2006/relationships/image"/><Relationship Id="rId15" Target="../media/image105.png" Type="http://schemas.openxmlformats.org/officeDocument/2006/relationships/image"/><Relationship Id="rId16" Target="../media/image106.png" Type="http://schemas.openxmlformats.org/officeDocument/2006/relationships/image"/><Relationship Id="rId17" Target="../media/image107.png" Type="http://schemas.openxmlformats.org/officeDocument/2006/relationships/image"/><Relationship Id="rId2" Target="../media/image93.png" Type="http://schemas.openxmlformats.org/officeDocument/2006/relationships/image"/><Relationship Id="rId3" Target="../media/image94.png" Type="http://schemas.openxmlformats.org/officeDocument/2006/relationships/image"/><Relationship Id="rId4" Target="../media/image95.svg" Type="http://schemas.openxmlformats.org/officeDocument/2006/relationships/image"/><Relationship Id="rId5" Target="../media/image1.png" Type="http://schemas.openxmlformats.org/officeDocument/2006/relationships/image"/><Relationship Id="rId6" Target="../media/image96.png" Type="http://schemas.openxmlformats.org/officeDocument/2006/relationships/image"/><Relationship Id="rId7" Target="../media/image97.jpeg" Type="http://schemas.openxmlformats.org/officeDocument/2006/relationships/image"/><Relationship Id="rId8" Target="../media/image98.png" Type="http://schemas.openxmlformats.org/officeDocument/2006/relationships/image"/><Relationship Id="rId9" Target="../media/image99.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08.png" Type="http://schemas.openxmlformats.org/officeDocument/2006/relationships/image"/><Relationship Id="rId4" Target="../media/image109.svg" Type="http://schemas.openxmlformats.org/officeDocument/2006/relationships/image"/><Relationship Id="rId5" Target="../media/image110.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2.png" Type="http://schemas.openxmlformats.org/officeDocument/2006/relationships/image"/><Relationship Id="rId11" Target="../media/image23.png" Type="http://schemas.openxmlformats.org/officeDocument/2006/relationships/image"/><Relationship Id="rId12" Target="../media/image24.png" Type="http://schemas.openxmlformats.org/officeDocument/2006/relationships/image"/><Relationship Id="rId13" Target="../media/image25.png" Type="http://schemas.openxmlformats.org/officeDocument/2006/relationships/image"/><Relationship Id="rId14" Target="../media/image26.png" Type="http://schemas.openxmlformats.org/officeDocument/2006/relationships/image"/><Relationship Id="rId15" Target="../media/image27.png" Type="http://schemas.openxmlformats.org/officeDocument/2006/relationships/image"/><Relationship Id="rId16" Target="../media/image28.png" Type="http://schemas.openxmlformats.org/officeDocument/2006/relationships/image"/><Relationship Id="rId17" Target="../media/image29.png" Type="http://schemas.openxmlformats.org/officeDocument/2006/relationships/image"/><Relationship Id="rId2" Target="../media/image1.png" Type="http://schemas.openxmlformats.org/officeDocument/2006/relationships/image"/><Relationship Id="rId3" Target="../media/image15.png" Type="http://schemas.openxmlformats.org/officeDocument/2006/relationships/image"/><Relationship Id="rId4" Target="../media/image16.svg" Type="http://schemas.openxmlformats.org/officeDocument/2006/relationships/image"/><Relationship Id="rId5" Target="../media/image17.png" Type="http://schemas.openxmlformats.org/officeDocument/2006/relationships/image"/><Relationship Id="rId6" Target="../media/image18.png" Type="http://schemas.openxmlformats.org/officeDocument/2006/relationships/image"/><Relationship Id="rId7" Target="../media/image19.png" Type="http://schemas.openxmlformats.org/officeDocument/2006/relationships/image"/><Relationship Id="rId8" Target="../media/image20.png" Type="http://schemas.openxmlformats.org/officeDocument/2006/relationships/image"/><Relationship Id="rId9" Target="../media/image21.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5.png" Type="http://schemas.openxmlformats.org/officeDocument/2006/relationships/image"/><Relationship Id="rId4" Target="../media/image16.svg" Type="http://schemas.openxmlformats.org/officeDocument/2006/relationships/image"/><Relationship Id="rId5" Target="../media/image18.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31.png" Type="http://schemas.openxmlformats.org/officeDocument/2006/relationships/image"/><Relationship Id="rId4" Target="../media/image32.png" Type="http://schemas.openxmlformats.org/officeDocument/2006/relationships/image"/><Relationship Id="rId5" Target="../media/image33.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svg" Type="http://schemas.openxmlformats.org/officeDocument/2006/relationships/image"/><Relationship Id="rId11" Target="../media/image43.png" Type="http://schemas.openxmlformats.org/officeDocument/2006/relationships/image"/><Relationship Id="rId12" Target="../media/image44.svg" Type="http://schemas.openxmlformats.org/officeDocument/2006/relationships/image"/><Relationship Id="rId13" Target="../media/image45.png" Type="http://schemas.openxmlformats.org/officeDocument/2006/relationships/image"/><Relationship Id="rId14" Target="../media/image46.svg" Type="http://schemas.openxmlformats.org/officeDocument/2006/relationships/image"/><Relationship Id="rId15" Target="../media/image47.png" Type="http://schemas.openxmlformats.org/officeDocument/2006/relationships/image"/><Relationship Id="rId16" Target="../media/image48.png" Type="http://schemas.openxmlformats.org/officeDocument/2006/relationships/image"/><Relationship Id="rId17" Target="../media/image49.svg" Type="http://schemas.openxmlformats.org/officeDocument/2006/relationships/image"/><Relationship Id="rId2" Target="../media/image34.png" Type="http://schemas.openxmlformats.org/officeDocument/2006/relationships/image"/><Relationship Id="rId3" Target="../media/image35.png" Type="http://schemas.openxmlformats.org/officeDocument/2006/relationships/image"/><Relationship Id="rId4" Target="../media/image36.svg" Type="http://schemas.openxmlformats.org/officeDocument/2006/relationships/image"/><Relationship Id="rId5" Target="../media/image37.png" Type="http://schemas.openxmlformats.org/officeDocument/2006/relationships/image"/><Relationship Id="rId6" Target="../media/image38.png" Type="http://schemas.openxmlformats.org/officeDocument/2006/relationships/image"/><Relationship Id="rId7" Target="../media/image39.png" Type="http://schemas.openxmlformats.org/officeDocument/2006/relationships/image"/><Relationship Id="rId8" Target="../media/image40.svg" Type="http://schemas.openxmlformats.org/officeDocument/2006/relationships/image"/><Relationship Id="rId9" Target="../media/image41.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0.png" Type="http://schemas.openxmlformats.org/officeDocument/2006/relationships/image"/><Relationship Id="rId3" Target="../media/image51.svg" Type="http://schemas.openxmlformats.org/officeDocument/2006/relationships/image"/><Relationship Id="rId4" Target="../media/image52.png" Type="http://schemas.openxmlformats.org/officeDocument/2006/relationships/image"/><Relationship Id="rId5" Target="https://www.nacdnet.org/store/" TargetMode="External" Type="http://schemas.openxmlformats.org/officeDocument/2006/relationships/hyperlink"/></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9.svg" Type="http://schemas.openxmlformats.org/officeDocument/2006/relationships/image"/><Relationship Id="rId11" Target="../media/image60.png" Type="http://schemas.openxmlformats.org/officeDocument/2006/relationships/image"/><Relationship Id="rId12" Target="../media/image61.png" Type="http://schemas.openxmlformats.org/officeDocument/2006/relationships/image"/><Relationship Id="rId13" Target="../media/image62.svg" Type="http://schemas.openxmlformats.org/officeDocument/2006/relationships/image"/><Relationship Id="rId14" Target="../media/image63.png" Type="http://schemas.openxmlformats.org/officeDocument/2006/relationships/image"/><Relationship Id="rId15" Target="../media/image64.png" Type="http://schemas.openxmlformats.org/officeDocument/2006/relationships/image"/><Relationship Id="rId16" Target="../media/image65.png" Type="http://schemas.openxmlformats.org/officeDocument/2006/relationships/image"/><Relationship Id="rId17" Target="../media/image66.png" Type="http://schemas.openxmlformats.org/officeDocument/2006/relationships/image"/><Relationship Id="rId18" Target="https://www.merriam-webster.com/dictionary/habitat?pronunciation&amp;lang=en_us&amp;dir=h&amp;file=habita08" TargetMode="External" Type="http://schemas.openxmlformats.org/officeDocument/2006/relationships/hyperlink"/><Relationship Id="rId2" Target="../media/image1.png" Type="http://schemas.openxmlformats.org/officeDocument/2006/relationships/image"/><Relationship Id="rId3" Target="../media/image53.png" Type="http://schemas.openxmlformats.org/officeDocument/2006/relationships/image"/><Relationship Id="rId4" Target="../media/image54.svg" Type="http://schemas.openxmlformats.org/officeDocument/2006/relationships/image"/><Relationship Id="rId5" Target="../media/image55.png" Type="http://schemas.openxmlformats.org/officeDocument/2006/relationships/image"/><Relationship Id="rId6" Target="../media/image56.png" Type="http://schemas.openxmlformats.org/officeDocument/2006/relationships/image"/><Relationship Id="rId7" Target="../media/image57.svg" Type="http://schemas.openxmlformats.org/officeDocument/2006/relationships/image"/><Relationship Id="rId8" Target="../media/image10.png" Type="http://schemas.openxmlformats.org/officeDocument/2006/relationships/image"/><Relationship Id="rId9" Target="../media/image58.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67.jpeg" Type="http://schemas.openxmlformats.org/officeDocument/2006/relationships/image"/><Relationship Id="rId4" Target="../media/image68.png" Type="http://schemas.openxmlformats.org/officeDocument/2006/relationships/image"/><Relationship Id="rId5" Target="../media/image69.jpeg" Type="http://schemas.openxmlformats.org/officeDocument/2006/relationships/image"/><Relationship Id="rId6" Target="../media/image70.jpeg" Type="http://schemas.openxmlformats.org/officeDocument/2006/relationships/image"/><Relationship Id="rId7" Target="../media/image71.jpeg" Type="http://schemas.openxmlformats.org/officeDocument/2006/relationships/image"/><Relationship Id="rId8" Target="../media/image72.jpeg" Type="http://schemas.openxmlformats.org/officeDocument/2006/relationships/image"/><Relationship Id="rId9" Target="../media/image73.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1.svg" Type="http://schemas.openxmlformats.org/officeDocument/2006/relationships/image"/><Relationship Id="rId11" Target="../media/image82.png" Type="http://schemas.openxmlformats.org/officeDocument/2006/relationships/image"/><Relationship Id="rId12" Target="../media/image83.svg" Type="http://schemas.openxmlformats.org/officeDocument/2006/relationships/image"/><Relationship Id="rId2" Target="../media/image74.png" Type="http://schemas.openxmlformats.org/officeDocument/2006/relationships/image"/><Relationship Id="rId3" Target="../media/image75.svg" Type="http://schemas.openxmlformats.org/officeDocument/2006/relationships/image"/><Relationship Id="rId4" Target="../media/image1.png" Type="http://schemas.openxmlformats.org/officeDocument/2006/relationships/image"/><Relationship Id="rId5" Target="../media/image76.png" Type="http://schemas.openxmlformats.org/officeDocument/2006/relationships/image"/><Relationship Id="rId6" Target="../media/image77.png" Type="http://schemas.openxmlformats.org/officeDocument/2006/relationships/image"/><Relationship Id="rId7" Target="../media/image78.png" Type="http://schemas.openxmlformats.org/officeDocument/2006/relationships/image"/><Relationship Id="rId8" Target="../media/image79.png" Type="http://schemas.openxmlformats.org/officeDocument/2006/relationships/image"/><Relationship Id="rId9" Target="../media/image80.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759AAB"/>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10929063" y="-5488633"/>
            <a:ext cx="10668000" cy="18965333"/>
          </a:xfrm>
          <a:custGeom>
            <a:avLst/>
            <a:gdLst/>
            <a:ahLst/>
            <a:cxnLst/>
            <a:rect r="r" b="b" t="t" l="l"/>
            <a:pathLst>
              <a:path h="18965333" w="10668000">
                <a:moveTo>
                  <a:pt x="0" y="0"/>
                </a:moveTo>
                <a:lnTo>
                  <a:pt x="10668000" y="0"/>
                </a:lnTo>
                <a:lnTo>
                  <a:pt x="10668000" y="18965333"/>
                </a:lnTo>
                <a:lnTo>
                  <a:pt x="0" y="18965333"/>
                </a:lnTo>
                <a:lnTo>
                  <a:pt x="0" y="0"/>
                </a:lnTo>
                <a:close/>
              </a:path>
            </a:pathLst>
          </a:custGeom>
          <a:blipFill>
            <a:blip r:embed="rId2"/>
            <a:stretch>
              <a:fillRect l="0" t="0" r="0" b="0"/>
            </a:stretch>
          </a:blipFill>
        </p:spPr>
      </p:sp>
      <p:sp>
        <p:nvSpPr>
          <p:cNvPr name="Freeform 3" id="3"/>
          <p:cNvSpPr/>
          <p:nvPr/>
        </p:nvSpPr>
        <p:spPr>
          <a:xfrm flipH="false" flipV="false" rot="0">
            <a:off x="10914597" y="7607731"/>
            <a:ext cx="2386720" cy="1944330"/>
          </a:xfrm>
          <a:custGeom>
            <a:avLst/>
            <a:gdLst/>
            <a:ahLst/>
            <a:cxnLst/>
            <a:rect r="r" b="b" t="t" l="l"/>
            <a:pathLst>
              <a:path h="1944330" w="2386720">
                <a:moveTo>
                  <a:pt x="0" y="0"/>
                </a:moveTo>
                <a:lnTo>
                  <a:pt x="2386720" y="0"/>
                </a:lnTo>
                <a:lnTo>
                  <a:pt x="2386720" y="1944330"/>
                </a:lnTo>
                <a:lnTo>
                  <a:pt x="0" y="1944330"/>
                </a:lnTo>
                <a:lnTo>
                  <a:pt x="0" y="0"/>
                </a:lnTo>
                <a:close/>
              </a:path>
            </a:pathLst>
          </a:custGeom>
          <a:blipFill>
            <a:blip r:embed="rId3">
              <a:extLst>
                <a:ext uri="{96DAC541-7B7A-43D3-8B79-37D633B846F1}">
                  <asvg:svgBlip xmlns:asvg="http://schemas.microsoft.com/office/drawing/2016/SVG/main" r:embed="rId4"/>
                </a:ext>
              </a:extLst>
            </a:blip>
            <a:stretch>
              <a:fillRect l="-24572" t="-37233" r="-13789" b="-33229"/>
            </a:stretch>
          </a:blipFill>
        </p:spPr>
      </p:sp>
      <p:sp>
        <p:nvSpPr>
          <p:cNvPr name="Freeform 4" id="4"/>
          <p:cNvSpPr/>
          <p:nvPr/>
        </p:nvSpPr>
        <p:spPr>
          <a:xfrm flipH="false" flipV="false" rot="-5400000">
            <a:off x="10101374" y="4732389"/>
            <a:ext cx="13907385" cy="4313113"/>
          </a:xfrm>
          <a:custGeom>
            <a:avLst/>
            <a:gdLst/>
            <a:ahLst/>
            <a:cxnLst/>
            <a:rect r="r" b="b" t="t" l="l"/>
            <a:pathLst>
              <a:path h="4313113" w="13907385">
                <a:moveTo>
                  <a:pt x="0" y="0"/>
                </a:moveTo>
                <a:lnTo>
                  <a:pt x="13907385" y="0"/>
                </a:lnTo>
                <a:lnTo>
                  <a:pt x="13907385" y="4313113"/>
                </a:lnTo>
                <a:lnTo>
                  <a:pt x="0" y="4313113"/>
                </a:lnTo>
                <a:lnTo>
                  <a:pt x="0" y="0"/>
                </a:lnTo>
                <a:close/>
              </a:path>
            </a:pathLst>
          </a:custGeom>
          <a:blipFill>
            <a:blip r:embed="rId5"/>
            <a:stretch>
              <a:fillRect l="-32112" t="-159890" r="-32112" b="-6199"/>
            </a:stretch>
          </a:blipFill>
        </p:spPr>
      </p:sp>
      <p:sp>
        <p:nvSpPr>
          <p:cNvPr name="Freeform 5" id="5"/>
          <p:cNvSpPr/>
          <p:nvPr/>
        </p:nvSpPr>
        <p:spPr>
          <a:xfrm flipH="false" flipV="false" rot="-5400000">
            <a:off x="2924107" y="-4247893"/>
            <a:ext cx="11894590" cy="18422412"/>
          </a:xfrm>
          <a:custGeom>
            <a:avLst/>
            <a:gdLst/>
            <a:ahLst/>
            <a:cxnLst/>
            <a:rect r="r" b="b" t="t" l="l"/>
            <a:pathLst>
              <a:path h="18422412" w="11894590">
                <a:moveTo>
                  <a:pt x="0" y="0"/>
                </a:moveTo>
                <a:lnTo>
                  <a:pt x="11894591" y="0"/>
                </a:lnTo>
                <a:lnTo>
                  <a:pt x="11894591" y="18422411"/>
                </a:lnTo>
                <a:lnTo>
                  <a:pt x="0" y="18422411"/>
                </a:lnTo>
                <a:lnTo>
                  <a:pt x="0" y="0"/>
                </a:lnTo>
                <a:close/>
              </a:path>
            </a:pathLst>
          </a:custGeom>
          <a:blipFill>
            <a:blip r:embed="rId6"/>
            <a:stretch>
              <a:fillRect l="-32823" t="0" r="-32823" b="0"/>
            </a:stretch>
          </a:blipFill>
        </p:spPr>
      </p:sp>
      <p:sp>
        <p:nvSpPr>
          <p:cNvPr name="Freeform 6" id="6"/>
          <p:cNvSpPr/>
          <p:nvPr/>
        </p:nvSpPr>
        <p:spPr>
          <a:xfrm flipH="false" flipV="false" rot="5400000">
            <a:off x="6609070" y="5959841"/>
            <a:ext cx="4322997" cy="1158136"/>
          </a:xfrm>
          <a:custGeom>
            <a:avLst/>
            <a:gdLst/>
            <a:ahLst/>
            <a:cxnLst/>
            <a:rect r="r" b="b" t="t" l="l"/>
            <a:pathLst>
              <a:path h="1158136" w="4322997">
                <a:moveTo>
                  <a:pt x="0" y="0"/>
                </a:moveTo>
                <a:lnTo>
                  <a:pt x="4322997" y="0"/>
                </a:lnTo>
                <a:lnTo>
                  <a:pt x="4322997" y="1158136"/>
                </a:lnTo>
                <a:lnTo>
                  <a:pt x="0" y="115813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5400000">
            <a:off x="-637947" y="3060327"/>
            <a:ext cx="4322997" cy="1158136"/>
          </a:xfrm>
          <a:custGeom>
            <a:avLst/>
            <a:gdLst/>
            <a:ahLst/>
            <a:cxnLst/>
            <a:rect r="r" b="b" t="t" l="l"/>
            <a:pathLst>
              <a:path h="1158136" w="4322997">
                <a:moveTo>
                  <a:pt x="0" y="0"/>
                </a:moveTo>
                <a:lnTo>
                  <a:pt x="4322997" y="0"/>
                </a:lnTo>
                <a:lnTo>
                  <a:pt x="4322997" y="1158136"/>
                </a:lnTo>
                <a:lnTo>
                  <a:pt x="0" y="115813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4927773" y="0"/>
            <a:ext cx="8432454" cy="8432454"/>
          </a:xfrm>
          <a:custGeom>
            <a:avLst/>
            <a:gdLst/>
            <a:ahLst/>
            <a:cxnLst/>
            <a:rect r="r" b="b" t="t" l="l"/>
            <a:pathLst>
              <a:path h="8432454" w="8432454">
                <a:moveTo>
                  <a:pt x="0" y="0"/>
                </a:moveTo>
                <a:lnTo>
                  <a:pt x="8432454" y="0"/>
                </a:lnTo>
                <a:lnTo>
                  <a:pt x="8432454" y="8432454"/>
                </a:lnTo>
                <a:lnTo>
                  <a:pt x="0" y="843245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9" id="9"/>
          <p:cNvSpPr/>
          <p:nvPr/>
        </p:nvSpPr>
        <p:spPr>
          <a:xfrm flipH="false" flipV="false" rot="0">
            <a:off x="1167473" y="413642"/>
            <a:ext cx="2056037" cy="1801602"/>
          </a:xfrm>
          <a:custGeom>
            <a:avLst/>
            <a:gdLst/>
            <a:ahLst/>
            <a:cxnLst/>
            <a:rect r="r" b="b" t="t" l="l"/>
            <a:pathLst>
              <a:path h="1801602" w="2056037">
                <a:moveTo>
                  <a:pt x="0" y="0"/>
                </a:moveTo>
                <a:lnTo>
                  <a:pt x="2056037" y="0"/>
                </a:lnTo>
                <a:lnTo>
                  <a:pt x="2056037" y="1801602"/>
                </a:lnTo>
                <a:lnTo>
                  <a:pt x="0" y="1801602"/>
                </a:lnTo>
                <a:lnTo>
                  <a:pt x="0" y="0"/>
                </a:lnTo>
                <a:close/>
              </a:path>
            </a:pathLst>
          </a:custGeom>
          <a:blipFill>
            <a:blip r:embed="rId11"/>
            <a:stretch>
              <a:fillRect l="0" t="0" r="0" b="0"/>
            </a:stretch>
          </a:blipFill>
        </p:spPr>
      </p:sp>
      <p:sp>
        <p:nvSpPr>
          <p:cNvPr name="Freeform 10" id="10"/>
          <p:cNvSpPr/>
          <p:nvPr/>
        </p:nvSpPr>
        <p:spPr>
          <a:xfrm flipH="true" flipV="false" rot="0">
            <a:off x="14377514" y="6888945"/>
            <a:ext cx="4519240" cy="3622924"/>
          </a:xfrm>
          <a:custGeom>
            <a:avLst/>
            <a:gdLst/>
            <a:ahLst/>
            <a:cxnLst/>
            <a:rect r="r" b="b" t="t" l="l"/>
            <a:pathLst>
              <a:path h="3622924" w="4519240">
                <a:moveTo>
                  <a:pt x="4519240" y="0"/>
                </a:moveTo>
                <a:lnTo>
                  <a:pt x="0" y="0"/>
                </a:lnTo>
                <a:lnTo>
                  <a:pt x="0" y="3622925"/>
                </a:lnTo>
                <a:lnTo>
                  <a:pt x="4519240" y="3622925"/>
                </a:lnTo>
                <a:lnTo>
                  <a:pt x="4519240" y="0"/>
                </a:lnTo>
                <a:close/>
              </a:path>
            </a:pathLst>
          </a:custGeom>
          <a:blipFill>
            <a:blip r:embed="rId12"/>
            <a:stretch>
              <a:fillRect l="0" t="0" r="0" b="0"/>
            </a:stretch>
          </a:blipFill>
        </p:spPr>
      </p:sp>
      <p:sp>
        <p:nvSpPr>
          <p:cNvPr name="Freeform 11" id="11"/>
          <p:cNvSpPr/>
          <p:nvPr/>
        </p:nvSpPr>
        <p:spPr>
          <a:xfrm flipH="true" flipV="false" rot="0">
            <a:off x="-339803" y="9447384"/>
            <a:ext cx="4185000" cy="1679231"/>
          </a:xfrm>
          <a:custGeom>
            <a:avLst/>
            <a:gdLst/>
            <a:ahLst/>
            <a:cxnLst/>
            <a:rect r="r" b="b" t="t" l="l"/>
            <a:pathLst>
              <a:path h="1679231" w="4185000">
                <a:moveTo>
                  <a:pt x="4185000" y="0"/>
                </a:moveTo>
                <a:lnTo>
                  <a:pt x="0" y="0"/>
                </a:lnTo>
                <a:lnTo>
                  <a:pt x="0" y="1679232"/>
                </a:lnTo>
                <a:lnTo>
                  <a:pt x="4185000" y="1679232"/>
                </a:lnTo>
                <a:lnTo>
                  <a:pt x="4185000" y="0"/>
                </a:lnTo>
                <a:close/>
              </a:path>
            </a:pathLst>
          </a:custGeom>
          <a:blipFill>
            <a:blip r:embed="rId13"/>
            <a:stretch>
              <a:fillRect l="0" t="0" r="0" b="0"/>
            </a:stretch>
          </a:blipFill>
        </p:spPr>
      </p:sp>
      <p:sp>
        <p:nvSpPr>
          <p:cNvPr name="Freeform 12" id="12"/>
          <p:cNvSpPr/>
          <p:nvPr/>
        </p:nvSpPr>
        <p:spPr>
          <a:xfrm flipH="false" flipV="false" rot="0">
            <a:off x="1324286" y="8687355"/>
            <a:ext cx="1742411" cy="1824514"/>
          </a:xfrm>
          <a:custGeom>
            <a:avLst/>
            <a:gdLst/>
            <a:ahLst/>
            <a:cxnLst/>
            <a:rect r="r" b="b" t="t" l="l"/>
            <a:pathLst>
              <a:path h="1824514" w="1742411">
                <a:moveTo>
                  <a:pt x="0" y="0"/>
                </a:moveTo>
                <a:lnTo>
                  <a:pt x="1742411" y="0"/>
                </a:lnTo>
                <a:lnTo>
                  <a:pt x="1742411" y="1824515"/>
                </a:lnTo>
                <a:lnTo>
                  <a:pt x="0" y="1824515"/>
                </a:lnTo>
                <a:lnTo>
                  <a:pt x="0" y="0"/>
                </a:lnTo>
                <a:close/>
              </a:path>
            </a:pathLst>
          </a:custGeom>
          <a:blipFill>
            <a:blip r:embed="rId14"/>
            <a:stretch>
              <a:fillRect l="0" t="0" r="0" b="0"/>
            </a:stretch>
          </a:blipFill>
        </p:spPr>
      </p:sp>
      <p:sp>
        <p:nvSpPr>
          <p:cNvPr name="Freeform 13" id="13"/>
          <p:cNvSpPr/>
          <p:nvPr/>
        </p:nvSpPr>
        <p:spPr>
          <a:xfrm flipH="false" flipV="false" rot="0">
            <a:off x="154159" y="7758863"/>
            <a:ext cx="1451230" cy="2369355"/>
          </a:xfrm>
          <a:custGeom>
            <a:avLst/>
            <a:gdLst/>
            <a:ahLst/>
            <a:cxnLst/>
            <a:rect r="r" b="b" t="t" l="l"/>
            <a:pathLst>
              <a:path h="2369355" w="1451230">
                <a:moveTo>
                  <a:pt x="0" y="0"/>
                </a:moveTo>
                <a:lnTo>
                  <a:pt x="1451230" y="0"/>
                </a:lnTo>
                <a:lnTo>
                  <a:pt x="1451230" y="2369355"/>
                </a:lnTo>
                <a:lnTo>
                  <a:pt x="0" y="2369355"/>
                </a:lnTo>
                <a:lnTo>
                  <a:pt x="0" y="0"/>
                </a:lnTo>
                <a:close/>
              </a:path>
            </a:pathLst>
          </a:custGeom>
          <a:blipFill>
            <a:blip r:embed="rId15"/>
            <a:stretch>
              <a:fillRect l="0" t="0" r="0" b="0"/>
            </a:stretch>
          </a:blipFill>
        </p:spPr>
      </p:sp>
      <p:sp>
        <p:nvSpPr>
          <p:cNvPr name="TextBox 14" id="14"/>
          <p:cNvSpPr txBox="true"/>
          <p:nvPr/>
        </p:nvSpPr>
        <p:spPr>
          <a:xfrm rot="0">
            <a:off x="3205589" y="8411741"/>
            <a:ext cx="11876822" cy="810271"/>
          </a:xfrm>
          <a:prstGeom prst="rect">
            <a:avLst/>
          </a:prstGeom>
        </p:spPr>
        <p:txBody>
          <a:bodyPr anchor="t" rtlCol="false" tIns="0" lIns="0" bIns="0" rIns="0">
            <a:spAutoFit/>
          </a:bodyPr>
          <a:lstStyle/>
          <a:p>
            <a:pPr algn="ctr">
              <a:lnSpc>
                <a:spcPts val="3070"/>
              </a:lnSpc>
            </a:pPr>
            <a:r>
              <a:rPr lang="en-US" sz="3411">
                <a:solidFill>
                  <a:srgbClr val="000000"/>
                </a:solidFill>
                <a:latin typeface="KG Primary Penmanship"/>
                <a:ea typeface="KG Primary Penmanship"/>
                <a:cs typeface="KG Primary Penmanship"/>
                <a:sym typeface="KG Primary Penmanship"/>
              </a:rPr>
              <a:t>National Association of Conservation Districts </a:t>
            </a:r>
            <a:r>
              <a:rPr lang="en-US" sz="3411">
                <a:solidFill>
                  <a:srgbClr val="000000"/>
                </a:solidFill>
                <a:latin typeface="KG Primary Penmanship"/>
                <a:ea typeface="KG Primary Penmanship"/>
                <a:cs typeface="KG Primary Penmanship"/>
                <a:sym typeface="KG Primary Penmanship"/>
              </a:rPr>
              <a:t>Stewardship Week </a:t>
            </a:r>
            <a:r>
              <a:rPr lang="en-US" sz="3411">
                <a:solidFill>
                  <a:srgbClr val="000000"/>
                </a:solidFill>
                <a:latin typeface="KG Primary Penmanship"/>
                <a:ea typeface="KG Primary Penmanship"/>
                <a:cs typeface="KG Primary Penmanship"/>
                <a:sym typeface="KG Primary Penmanship"/>
              </a:rPr>
              <a:t>2025 </a:t>
            </a:r>
          </a:p>
          <a:p>
            <a:pPr algn="ctr" marL="0" indent="0" lvl="1">
              <a:lnSpc>
                <a:spcPts val="3070"/>
              </a:lnSpc>
              <a:spcBef>
                <a:spcPct val="0"/>
              </a:spcBef>
            </a:pPr>
            <a:r>
              <a:rPr lang="en-US" sz="3411">
                <a:solidFill>
                  <a:srgbClr val="000000"/>
                </a:solidFill>
                <a:latin typeface="KG Primary Penmanship"/>
                <a:ea typeface="KG Primary Penmanship"/>
                <a:cs typeface="KG Primary Penmanship"/>
                <a:sym typeface="KG Primary Penmanship"/>
              </a:rPr>
              <a:t>stewardship@nacdnet.org</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1026601" y="-686633"/>
            <a:ext cx="12225704" cy="11660266"/>
          </a:xfrm>
          <a:custGeom>
            <a:avLst/>
            <a:gdLst/>
            <a:ahLst/>
            <a:cxnLst/>
            <a:rect r="r" b="b" t="t" l="l"/>
            <a:pathLst>
              <a:path h="11660266" w="12225704">
                <a:moveTo>
                  <a:pt x="0" y="0"/>
                </a:moveTo>
                <a:lnTo>
                  <a:pt x="12225705" y="0"/>
                </a:lnTo>
                <a:lnTo>
                  <a:pt x="12225705" y="11660266"/>
                </a:lnTo>
                <a:lnTo>
                  <a:pt x="0" y="11660266"/>
                </a:lnTo>
                <a:lnTo>
                  <a:pt x="0" y="0"/>
                </a:lnTo>
                <a:close/>
              </a:path>
            </a:pathLst>
          </a:custGeom>
          <a:blipFill>
            <a:blip r:embed="rId2"/>
            <a:stretch>
              <a:fillRect l="0" t="0" r="0" b="0"/>
            </a:stretch>
          </a:blipFill>
        </p:spPr>
      </p:sp>
      <p:sp>
        <p:nvSpPr>
          <p:cNvPr name="Freeform 3" id="3"/>
          <p:cNvSpPr/>
          <p:nvPr/>
        </p:nvSpPr>
        <p:spPr>
          <a:xfrm flipH="false" flipV="false" rot="5400000">
            <a:off x="8408792" y="1265420"/>
            <a:ext cx="10943809" cy="7756161"/>
          </a:xfrm>
          <a:custGeom>
            <a:avLst/>
            <a:gdLst/>
            <a:ahLst/>
            <a:cxnLst/>
            <a:rect r="r" b="b" t="t" l="l"/>
            <a:pathLst>
              <a:path h="7756161" w="10943809">
                <a:moveTo>
                  <a:pt x="0" y="0"/>
                </a:moveTo>
                <a:lnTo>
                  <a:pt x="10943809" y="0"/>
                </a:lnTo>
                <a:lnTo>
                  <a:pt x="10943809" y="7756160"/>
                </a:lnTo>
                <a:lnTo>
                  <a:pt x="0" y="7756160"/>
                </a:lnTo>
                <a:lnTo>
                  <a:pt x="0" y="0"/>
                </a:lnTo>
                <a:close/>
              </a:path>
            </a:pathLst>
          </a:custGeom>
          <a:blipFill>
            <a:blip r:embed="rId3"/>
            <a:stretch>
              <a:fillRect l="-33494" t="0" r="-33494" b="-4850"/>
            </a:stretch>
          </a:blipFill>
        </p:spPr>
      </p:sp>
      <p:sp>
        <p:nvSpPr>
          <p:cNvPr name="Freeform 4" id="4"/>
          <p:cNvSpPr/>
          <p:nvPr/>
        </p:nvSpPr>
        <p:spPr>
          <a:xfrm flipH="false" flipV="false" rot="-10800000">
            <a:off x="449396" y="680083"/>
            <a:ext cx="9396656" cy="8341190"/>
          </a:xfrm>
          <a:custGeom>
            <a:avLst/>
            <a:gdLst/>
            <a:ahLst/>
            <a:cxnLst/>
            <a:rect r="r" b="b" t="t" l="l"/>
            <a:pathLst>
              <a:path h="8341190" w="9396656">
                <a:moveTo>
                  <a:pt x="9396656" y="8341190"/>
                </a:moveTo>
                <a:lnTo>
                  <a:pt x="0" y="8341190"/>
                </a:lnTo>
                <a:lnTo>
                  <a:pt x="0" y="0"/>
                </a:lnTo>
                <a:lnTo>
                  <a:pt x="9396656" y="0"/>
                </a:lnTo>
                <a:lnTo>
                  <a:pt x="9396656" y="8341190"/>
                </a:lnTo>
                <a:close/>
              </a:path>
            </a:pathLst>
          </a:custGeom>
          <a:blipFill>
            <a:blip r:embed="rId4"/>
            <a:stretch>
              <a:fillRect l="-75855" t="-83250" r="-42673" b="0"/>
            </a:stretch>
          </a:blipFill>
          <a:ln cap="rnd">
            <a:noFill/>
            <a:prstDash val="solid"/>
            <a:round/>
          </a:ln>
        </p:spPr>
      </p:sp>
      <p:sp>
        <p:nvSpPr>
          <p:cNvPr name="Freeform 5" id="5"/>
          <p:cNvSpPr/>
          <p:nvPr/>
        </p:nvSpPr>
        <p:spPr>
          <a:xfrm flipH="false" flipV="false" rot="0">
            <a:off x="16628013" y="7803293"/>
            <a:ext cx="2007237" cy="3186090"/>
          </a:xfrm>
          <a:custGeom>
            <a:avLst/>
            <a:gdLst/>
            <a:ahLst/>
            <a:cxnLst/>
            <a:rect r="r" b="b" t="t" l="l"/>
            <a:pathLst>
              <a:path h="3186090" w="2007237">
                <a:moveTo>
                  <a:pt x="0" y="0"/>
                </a:moveTo>
                <a:lnTo>
                  <a:pt x="2007237" y="0"/>
                </a:lnTo>
                <a:lnTo>
                  <a:pt x="2007237" y="3186090"/>
                </a:lnTo>
                <a:lnTo>
                  <a:pt x="0" y="3186090"/>
                </a:lnTo>
                <a:lnTo>
                  <a:pt x="0" y="0"/>
                </a:lnTo>
                <a:close/>
              </a:path>
            </a:pathLst>
          </a:custGeom>
          <a:blipFill>
            <a:blip r:embed="rId5"/>
            <a:stretch>
              <a:fillRect l="0" t="0" r="0" b="0"/>
            </a:stretch>
          </a:blipFill>
        </p:spPr>
      </p:sp>
      <p:sp>
        <p:nvSpPr>
          <p:cNvPr name="Freeform 6" id="6"/>
          <p:cNvSpPr/>
          <p:nvPr/>
        </p:nvSpPr>
        <p:spPr>
          <a:xfrm flipH="true" flipV="false" rot="0">
            <a:off x="10002616" y="8701816"/>
            <a:ext cx="1085851" cy="1585184"/>
          </a:xfrm>
          <a:custGeom>
            <a:avLst/>
            <a:gdLst/>
            <a:ahLst/>
            <a:cxnLst/>
            <a:rect r="r" b="b" t="t" l="l"/>
            <a:pathLst>
              <a:path h="1585184" w="1085851">
                <a:moveTo>
                  <a:pt x="1085851" y="0"/>
                </a:moveTo>
                <a:lnTo>
                  <a:pt x="0" y="0"/>
                </a:lnTo>
                <a:lnTo>
                  <a:pt x="0" y="1585184"/>
                </a:lnTo>
                <a:lnTo>
                  <a:pt x="1085851" y="1585184"/>
                </a:lnTo>
                <a:lnTo>
                  <a:pt x="1085851" y="0"/>
                </a:lnTo>
                <a:close/>
              </a:path>
            </a:pathLst>
          </a:custGeom>
          <a:blipFill>
            <a:blip r:embed="rId6"/>
            <a:stretch>
              <a:fillRect l="0" t="0" r="0" b="0"/>
            </a:stretch>
          </a:blipFill>
        </p:spPr>
      </p:sp>
      <p:sp>
        <p:nvSpPr>
          <p:cNvPr name="Freeform 7" id="7"/>
          <p:cNvSpPr/>
          <p:nvPr/>
        </p:nvSpPr>
        <p:spPr>
          <a:xfrm flipH="false" flipV="false" rot="3410010">
            <a:off x="10550747" y="9462305"/>
            <a:ext cx="597368" cy="812746"/>
          </a:xfrm>
          <a:custGeom>
            <a:avLst/>
            <a:gdLst/>
            <a:ahLst/>
            <a:cxnLst/>
            <a:rect r="r" b="b" t="t" l="l"/>
            <a:pathLst>
              <a:path h="812746" w="597368">
                <a:moveTo>
                  <a:pt x="0" y="0"/>
                </a:moveTo>
                <a:lnTo>
                  <a:pt x="597368" y="0"/>
                </a:lnTo>
                <a:lnTo>
                  <a:pt x="597368" y="812746"/>
                </a:lnTo>
                <a:lnTo>
                  <a:pt x="0" y="812746"/>
                </a:lnTo>
                <a:lnTo>
                  <a:pt x="0" y="0"/>
                </a:lnTo>
                <a:close/>
              </a:path>
            </a:pathLst>
          </a:custGeom>
          <a:blipFill>
            <a:blip r:embed="rId7"/>
            <a:stretch>
              <a:fillRect l="0" t="0" r="0" b="0"/>
            </a:stretch>
          </a:blipFill>
        </p:spPr>
      </p:sp>
      <p:sp>
        <p:nvSpPr>
          <p:cNvPr name="Freeform 8" id="8"/>
          <p:cNvSpPr/>
          <p:nvPr/>
        </p:nvSpPr>
        <p:spPr>
          <a:xfrm flipH="true" flipV="false" rot="0">
            <a:off x="9846052" y="9396338"/>
            <a:ext cx="684942" cy="917846"/>
          </a:xfrm>
          <a:custGeom>
            <a:avLst/>
            <a:gdLst/>
            <a:ahLst/>
            <a:cxnLst/>
            <a:rect r="r" b="b" t="t" l="l"/>
            <a:pathLst>
              <a:path h="917846" w="684942">
                <a:moveTo>
                  <a:pt x="684942" y="0"/>
                </a:moveTo>
                <a:lnTo>
                  <a:pt x="0" y="0"/>
                </a:lnTo>
                <a:lnTo>
                  <a:pt x="0" y="917846"/>
                </a:lnTo>
                <a:lnTo>
                  <a:pt x="684942" y="917846"/>
                </a:lnTo>
                <a:lnTo>
                  <a:pt x="684942" y="0"/>
                </a:lnTo>
                <a:close/>
              </a:path>
            </a:pathLst>
          </a:custGeom>
          <a:blipFill>
            <a:blip r:embed="rId8"/>
            <a:stretch>
              <a:fillRect l="0" t="0" r="0" b="0"/>
            </a:stretch>
          </a:blipFill>
        </p:spPr>
      </p:sp>
      <p:sp>
        <p:nvSpPr>
          <p:cNvPr name="TextBox 9" id="9"/>
          <p:cNvSpPr txBox="true"/>
          <p:nvPr/>
        </p:nvSpPr>
        <p:spPr>
          <a:xfrm rot="0">
            <a:off x="596772" y="2612628"/>
            <a:ext cx="8978960" cy="6312791"/>
          </a:xfrm>
          <a:prstGeom prst="rect">
            <a:avLst/>
          </a:prstGeom>
        </p:spPr>
        <p:txBody>
          <a:bodyPr anchor="t" rtlCol="false" tIns="0" lIns="0" bIns="0" rIns="0">
            <a:spAutoFit/>
          </a:bodyPr>
          <a:lstStyle/>
          <a:p>
            <a:pPr algn="ctr">
              <a:lnSpc>
                <a:spcPts val="3546"/>
              </a:lnSpc>
            </a:pPr>
            <a:r>
              <a:rPr lang="en-US" sz="3940">
                <a:solidFill>
                  <a:srgbClr val="364E59"/>
                </a:solidFill>
                <a:latin typeface="KG Primary Penmanship"/>
                <a:ea typeface="KG Primary Penmanship"/>
                <a:cs typeface="KG Primary Penmanship"/>
                <a:sym typeface="KG Primary Penmanship"/>
              </a:rPr>
              <a:t>In the continental U.S., we have many important terrestrial habitats, such as the arid deserts of the Southwest and the lush Appalachian Mountains. </a:t>
            </a:r>
          </a:p>
          <a:p>
            <a:pPr algn="ctr">
              <a:lnSpc>
                <a:spcPts val="3546"/>
              </a:lnSpc>
            </a:pPr>
          </a:p>
          <a:p>
            <a:pPr algn="ctr">
              <a:lnSpc>
                <a:spcPts val="3546"/>
              </a:lnSpc>
            </a:pPr>
            <a:r>
              <a:rPr lang="en-US" sz="3940">
                <a:solidFill>
                  <a:srgbClr val="364E59"/>
                </a:solidFill>
                <a:latin typeface="KG Primary Penmanship"/>
                <a:ea typeface="KG Primary Penmanship"/>
                <a:cs typeface="KG Primary Penmanship"/>
                <a:sym typeface="KG Primary Penmanship"/>
              </a:rPr>
              <a:t>In Alaska, the expansive taiga and alpine tundra offer unique environments for wildlife. </a:t>
            </a:r>
          </a:p>
          <a:p>
            <a:pPr algn="ctr">
              <a:lnSpc>
                <a:spcPts val="3546"/>
              </a:lnSpc>
            </a:pPr>
          </a:p>
          <a:p>
            <a:pPr algn="ctr">
              <a:lnSpc>
                <a:spcPts val="3546"/>
              </a:lnSpc>
            </a:pPr>
            <a:r>
              <a:rPr lang="en-US" sz="3940">
                <a:solidFill>
                  <a:srgbClr val="364E59"/>
                </a:solidFill>
                <a:latin typeface="KG Primary Penmanship"/>
                <a:ea typeface="KG Primary Penmanship"/>
                <a:cs typeface="KG Primary Penmanship"/>
                <a:sym typeface="KG Primary Penmanship"/>
              </a:rPr>
              <a:t>U.S. territories include distinctive terrestrial landscapes like the unique dry forests of Guam and the rich volcanic soil of the Big Island in Hawaii. </a:t>
            </a:r>
          </a:p>
          <a:p>
            <a:pPr algn="ctr">
              <a:lnSpc>
                <a:spcPts val="3546"/>
              </a:lnSpc>
            </a:pPr>
          </a:p>
          <a:p>
            <a:pPr algn="ctr" marL="0" indent="0" lvl="1">
              <a:lnSpc>
                <a:spcPts val="3546"/>
              </a:lnSpc>
              <a:spcBef>
                <a:spcPct val="0"/>
              </a:spcBef>
            </a:pPr>
            <a:r>
              <a:rPr lang="en-US" sz="3940">
                <a:solidFill>
                  <a:srgbClr val="364E59"/>
                </a:solidFill>
                <a:latin typeface="KG Primary Penmanship"/>
                <a:ea typeface="KG Primary Penmanship"/>
                <a:cs typeface="KG Primary Penmanship"/>
                <a:sym typeface="KG Primary Penmanship"/>
              </a:rPr>
              <a:t>These habitats vary widely in climate, vegetation, and elevation, creating diverse environments for plants and animals across the mainland and territories.</a:t>
            </a:r>
          </a:p>
        </p:txBody>
      </p:sp>
      <p:sp>
        <p:nvSpPr>
          <p:cNvPr name="TextBox 10" id="10"/>
          <p:cNvSpPr txBox="true"/>
          <p:nvPr/>
        </p:nvSpPr>
        <p:spPr>
          <a:xfrm rot="0">
            <a:off x="599259" y="1295925"/>
            <a:ext cx="9096930" cy="827408"/>
          </a:xfrm>
          <a:prstGeom prst="rect">
            <a:avLst/>
          </a:prstGeom>
        </p:spPr>
        <p:txBody>
          <a:bodyPr anchor="t" rtlCol="false" tIns="0" lIns="0" bIns="0" rIns="0">
            <a:spAutoFit/>
          </a:bodyPr>
          <a:lstStyle/>
          <a:p>
            <a:pPr algn="ctr">
              <a:lnSpc>
                <a:spcPts val="6303"/>
              </a:lnSpc>
            </a:pPr>
            <a:r>
              <a:rPr lang="en-US" sz="5730" spc="-114">
                <a:solidFill>
                  <a:srgbClr val="364E59"/>
                </a:solidFill>
                <a:latin typeface="KG Primary Penmanship"/>
                <a:ea typeface="KG Primary Penmanship"/>
                <a:cs typeface="KG Primary Penmanship"/>
                <a:sym typeface="KG Primary Penmanship"/>
              </a:rPr>
              <a:t>Terrestrial Habitats</a:t>
            </a:r>
          </a:p>
        </p:txBody>
      </p:sp>
      <p:sp>
        <p:nvSpPr>
          <p:cNvPr name="TextBox 11" id="11"/>
          <p:cNvSpPr txBox="true"/>
          <p:nvPr/>
        </p:nvSpPr>
        <p:spPr>
          <a:xfrm rot="0">
            <a:off x="11172178" y="2132859"/>
            <a:ext cx="6103526" cy="5675344"/>
          </a:xfrm>
          <a:prstGeom prst="rect">
            <a:avLst/>
          </a:prstGeom>
        </p:spPr>
        <p:txBody>
          <a:bodyPr anchor="t" rtlCol="false" tIns="0" lIns="0" bIns="0" rIns="0">
            <a:spAutoFit/>
          </a:bodyPr>
          <a:lstStyle/>
          <a:p>
            <a:pPr algn="l">
              <a:lnSpc>
                <a:spcPts val="2978"/>
              </a:lnSpc>
            </a:pPr>
            <a:r>
              <a:rPr lang="en-US" sz="2659">
                <a:solidFill>
                  <a:srgbClr val="000000"/>
                </a:solidFill>
                <a:latin typeface="KG Primary Penmanship"/>
                <a:ea typeface="KG Primary Penmanship"/>
                <a:cs typeface="KG Primary Penmanship"/>
                <a:sym typeface="KG Primary Penmanship"/>
              </a:rPr>
              <a:t>T</a:t>
            </a:r>
            <a:r>
              <a:rPr lang="en-US" sz="2659">
                <a:solidFill>
                  <a:srgbClr val="000000"/>
                </a:solidFill>
                <a:latin typeface="KG Primary Penmanship"/>
                <a:ea typeface="KG Primary Penmanship"/>
                <a:cs typeface="KG Primary Penmanship"/>
                <a:sym typeface="KG Primary Penmanship"/>
              </a:rPr>
              <a:t>he restoration of the Longleaf Pine ecosystem in the southeastern U.S. is a notable success story. Once covering millions of acres, this habitat was severely diminished by land use changes. </a:t>
            </a:r>
          </a:p>
          <a:p>
            <a:pPr algn="l">
              <a:lnSpc>
                <a:spcPts val="1246"/>
              </a:lnSpc>
            </a:pPr>
          </a:p>
          <a:p>
            <a:pPr algn="l">
              <a:lnSpc>
                <a:spcPts val="2978"/>
              </a:lnSpc>
            </a:pPr>
            <a:r>
              <a:rPr lang="en-US" sz="2659">
                <a:solidFill>
                  <a:srgbClr val="000000"/>
                </a:solidFill>
                <a:latin typeface="KG Primary Penmanship"/>
                <a:ea typeface="KG Primary Penmanship"/>
                <a:cs typeface="KG Primary Penmanship"/>
                <a:sym typeface="KG Primary Penmanship"/>
              </a:rPr>
              <a:t>Conservation efforts, including replanting longleaf pines and reintroducing prescribed burns, have expanded the forest to about 4.5 million acres. </a:t>
            </a:r>
          </a:p>
          <a:p>
            <a:pPr algn="l">
              <a:lnSpc>
                <a:spcPts val="1246"/>
              </a:lnSpc>
            </a:pPr>
          </a:p>
          <a:p>
            <a:pPr algn="l">
              <a:lnSpc>
                <a:spcPts val="2978"/>
              </a:lnSpc>
            </a:pPr>
            <a:r>
              <a:rPr lang="en-US" sz="2659">
                <a:solidFill>
                  <a:srgbClr val="000000"/>
                </a:solidFill>
                <a:latin typeface="KG Primary Penmanship"/>
                <a:ea typeface="KG Primary Penmanship"/>
                <a:cs typeface="KG Primary Penmanship"/>
                <a:sym typeface="KG Primary Penmanship"/>
              </a:rPr>
              <a:t>This recovery has revitalized the ecosystem, benefiting species such as the red-cockaded woodpecker and the gopher tortoise, and restored important ecological functions. </a:t>
            </a:r>
          </a:p>
          <a:p>
            <a:pPr algn="l">
              <a:lnSpc>
                <a:spcPts val="1246"/>
              </a:lnSpc>
            </a:pPr>
          </a:p>
          <a:p>
            <a:pPr algn="l">
              <a:lnSpc>
                <a:spcPts val="2978"/>
              </a:lnSpc>
            </a:pPr>
            <a:r>
              <a:rPr lang="en-US" sz="2659">
                <a:solidFill>
                  <a:srgbClr val="000000"/>
                </a:solidFill>
                <a:latin typeface="KG Primary Penmanship"/>
                <a:ea typeface="KG Primary Penmanship"/>
                <a:cs typeface="KG Primary Penmanship"/>
                <a:sym typeface="KG Primary Penmanship"/>
              </a:rPr>
              <a:t>This project highlights the impact of dedicated habitat restoration and collaborative government and non government agencies in conservation efforts.</a:t>
            </a:r>
          </a:p>
        </p:txBody>
      </p:sp>
      <p:sp>
        <p:nvSpPr>
          <p:cNvPr name="TextBox 12" id="12"/>
          <p:cNvSpPr txBox="true"/>
          <p:nvPr/>
        </p:nvSpPr>
        <p:spPr>
          <a:xfrm rot="0">
            <a:off x="11819870" y="523413"/>
            <a:ext cx="4808143" cy="1167166"/>
          </a:xfrm>
          <a:prstGeom prst="rect">
            <a:avLst/>
          </a:prstGeom>
        </p:spPr>
        <p:txBody>
          <a:bodyPr anchor="t" rtlCol="false" tIns="0" lIns="0" bIns="0" rIns="0">
            <a:spAutoFit/>
          </a:bodyPr>
          <a:lstStyle/>
          <a:p>
            <a:pPr algn="ctr">
              <a:lnSpc>
                <a:spcPts val="4501"/>
              </a:lnSpc>
            </a:pPr>
            <a:r>
              <a:rPr lang="en-US" sz="4092" spc="-81">
                <a:solidFill>
                  <a:srgbClr val="000000"/>
                </a:solidFill>
                <a:latin typeface="KG Primary Penmanship"/>
                <a:ea typeface="KG Primary Penmanship"/>
                <a:cs typeface="KG Primary Penmanship"/>
                <a:sym typeface="KG Primary Penmanship"/>
              </a:rPr>
              <a:t>Terristrial</a:t>
            </a:r>
            <a:r>
              <a:rPr lang="en-US" sz="4092" spc="-81">
                <a:solidFill>
                  <a:srgbClr val="000000"/>
                </a:solidFill>
                <a:latin typeface="KG Primary Penmanship"/>
                <a:ea typeface="KG Primary Penmanship"/>
                <a:cs typeface="KG Primary Penmanship"/>
                <a:sym typeface="KG Primary Penmanship"/>
              </a:rPr>
              <a:t> Habitat Restoration Success Story</a:t>
            </a:r>
          </a:p>
        </p:txBody>
      </p:sp>
      <p:sp>
        <p:nvSpPr>
          <p:cNvPr name="TextBox 13" id="13"/>
          <p:cNvSpPr txBox="true"/>
          <p:nvPr/>
        </p:nvSpPr>
        <p:spPr>
          <a:xfrm rot="0">
            <a:off x="13012209" y="8595162"/>
            <a:ext cx="2670870" cy="1037940"/>
          </a:xfrm>
          <a:prstGeom prst="rect">
            <a:avLst/>
          </a:prstGeom>
        </p:spPr>
        <p:txBody>
          <a:bodyPr anchor="t" rtlCol="false" tIns="0" lIns="0" bIns="0" rIns="0">
            <a:spAutoFit/>
          </a:bodyPr>
          <a:lstStyle/>
          <a:p>
            <a:pPr algn="ctr">
              <a:lnSpc>
                <a:spcPts val="960"/>
              </a:lnSpc>
            </a:pPr>
            <a:r>
              <a:rPr lang="en-US" sz="923">
                <a:solidFill>
                  <a:srgbClr val="000000"/>
                </a:solidFill>
                <a:latin typeface="KG Primary Penmanship"/>
                <a:ea typeface="KG Primary Penmanship"/>
                <a:cs typeface="KG Primary Penmanship"/>
                <a:sym typeface="KG Primary Penmanship"/>
              </a:rPr>
              <a:t>Sources:</a:t>
            </a:r>
          </a:p>
          <a:p>
            <a:pPr algn="ctr">
              <a:lnSpc>
                <a:spcPts val="960"/>
              </a:lnSpc>
            </a:pPr>
            <a:r>
              <a:rPr lang="en-US" sz="923">
                <a:solidFill>
                  <a:srgbClr val="000000"/>
                </a:solidFill>
                <a:latin typeface="KG Primary Penmanship"/>
                <a:ea typeface="KG Primary Penmanship"/>
                <a:cs typeface="KG Primary Penmanship"/>
                <a:sym typeface="KG Primary Penmanship"/>
              </a:rPr>
              <a:t>USDA NRCS</a:t>
            </a:r>
          </a:p>
          <a:p>
            <a:pPr algn="ctr">
              <a:lnSpc>
                <a:spcPts val="960"/>
              </a:lnSpc>
            </a:pPr>
            <a:r>
              <a:rPr lang="en-US" sz="923">
                <a:solidFill>
                  <a:srgbClr val="000000"/>
                </a:solidFill>
                <a:latin typeface="KG Primary Penmanship"/>
                <a:ea typeface="KG Primary Penmanship"/>
                <a:cs typeface="KG Primary Penmanship"/>
                <a:sym typeface="KG Primary Penmanship"/>
              </a:rPr>
              <a:t>North Carolina Association of Soil and Water Conservation Districts</a:t>
            </a:r>
          </a:p>
          <a:p>
            <a:pPr algn="ctr">
              <a:lnSpc>
                <a:spcPts val="960"/>
              </a:lnSpc>
            </a:pPr>
            <a:r>
              <a:rPr lang="en-US" sz="923">
                <a:solidFill>
                  <a:srgbClr val="000000"/>
                </a:solidFill>
                <a:latin typeface="KG Primary Penmanship"/>
                <a:ea typeface="KG Primary Penmanship"/>
                <a:cs typeface="KG Primary Penmanship"/>
                <a:sym typeface="KG Primary Penmanship"/>
              </a:rPr>
              <a:t>Georgia Soil and Water Conservation Commission</a:t>
            </a:r>
          </a:p>
          <a:p>
            <a:pPr algn="ctr">
              <a:lnSpc>
                <a:spcPts val="960"/>
              </a:lnSpc>
            </a:pPr>
            <a:r>
              <a:rPr lang="en-US" sz="923">
                <a:solidFill>
                  <a:srgbClr val="000000"/>
                </a:solidFill>
                <a:latin typeface="KG Primary Penmanship"/>
                <a:ea typeface="KG Primary Penmanship"/>
                <a:cs typeface="KG Primary Penmanship"/>
                <a:sym typeface="KG Primary Penmanship"/>
              </a:rPr>
              <a:t>Florida Soil and Water Conservation Districts</a:t>
            </a:r>
          </a:p>
          <a:p>
            <a:pPr algn="ctr">
              <a:lnSpc>
                <a:spcPts val="960"/>
              </a:lnSpc>
            </a:pPr>
            <a:r>
              <a:rPr lang="en-US" sz="923">
                <a:solidFill>
                  <a:srgbClr val="000000"/>
                </a:solidFill>
                <a:latin typeface="KG Primary Penmanship"/>
                <a:ea typeface="KG Primary Penmanship"/>
                <a:cs typeface="KG Primary Penmanship"/>
                <a:sym typeface="KG Primary Penmanship"/>
              </a:rPr>
              <a:t>U.S. Forest Service</a:t>
            </a:r>
          </a:p>
          <a:p>
            <a:pPr algn="ctr">
              <a:lnSpc>
                <a:spcPts val="960"/>
              </a:lnSpc>
            </a:pPr>
            <a:r>
              <a:rPr lang="en-US" sz="923">
                <a:solidFill>
                  <a:srgbClr val="000000"/>
                </a:solidFill>
                <a:latin typeface="KG Primary Penmanship"/>
                <a:ea typeface="KG Primary Penmanship"/>
                <a:cs typeface="KG Primary Penmanship"/>
                <a:sym typeface="KG Primary Penmanship"/>
              </a:rPr>
              <a:t>The Longleaf Alliance</a:t>
            </a:r>
          </a:p>
          <a:p>
            <a:pPr algn="ctr">
              <a:lnSpc>
                <a:spcPts val="960"/>
              </a:lnSpc>
            </a:pPr>
            <a:r>
              <a:rPr lang="en-US" sz="923">
                <a:solidFill>
                  <a:srgbClr val="000000"/>
                </a:solidFill>
                <a:latin typeface="KG Primary Penmanship"/>
                <a:ea typeface="KG Primary Penmanship"/>
                <a:cs typeface="KG Primary Penmanship"/>
                <a:sym typeface="KG Primary Penmanship"/>
              </a:rPr>
              <a:t>The Nature Conservancy</a:t>
            </a:r>
          </a:p>
          <a:p>
            <a:pPr algn="ctr">
              <a:lnSpc>
                <a:spcPts val="960"/>
              </a:lnSpc>
            </a:pPr>
            <a:r>
              <a:rPr lang="en-US" sz="923">
                <a:solidFill>
                  <a:srgbClr val="000000"/>
                </a:solidFill>
                <a:latin typeface="KG Primary Penmanship"/>
                <a:ea typeface="KG Primary Penmanship"/>
                <a:cs typeface="KG Primary Penmanship"/>
                <a:sym typeface="KG Primary Penmanship"/>
              </a:rPr>
              <a:t>National Wildlife Federation</a:t>
            </a:r>
          </a:p>
        </p:txBody>
      </p:sp>
    </p:spTree>
  </p:cSld>
  <p:clrMapOvr>
    <a:masterClrMapping/>
  </p:clrMapOvr>
  <p:transition spd="fast">
    <p:fade/>
  </p:transition>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759AAB"/>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3810000" y="-4339167"/>
            <a:ext cx="10668000" cy="18965333"/>
          </a:xfrm>
          <a:custGeom>
            <a:avLst/>
            <a:gdLst/>
            <a:ahLst/>
            <a:cxnLst/>
            <a:rect r="r" b="b" t="t" l="l"/>
            <a:pathLst>
              <a:path h="18965333" w="10668000">
                <a:moveTo>
                  <a:pt x="0" y="0"/>
                </a:moveTo>
                <a:lnTo>
                  <a:pt x="10668000" y="0"/>
                </a:lnTo>
                <a:lnTo>
                  <a:pt x="10668000" y="18965334"/>
                </a:lnTo>
                <a:lnTo>
                  <a:pt x="0" y="18965334"/>
                </a:lnTo>
                <a:lnTo>
                  <a:pt x="0" y="0"/>
                </a:lnTo>
                <a:close/>
              </a:path>
            </a:pathLst>
          </a:custGeom>
          <a:blipFill>
            <a:blip r:embed="rId2"/>
            <a:stretch>
              <a:fillRect l="0" t="0" r="0" b="0"/>
            </a:stretch>
          </a:blipFill>
        </p:spPr>
      </p:sp>
      <p:sp>
        <p:nvSpPr>
          <p:cNvPr name="Freeform 3" id="3"/>
          <p:cNvSpPr/>
          <p:nvPr/>
        </p:nvSpPr>
        <p:spPr>
          <a:xfrm flipH="false" flipV="false" rot="0">
            <a:off x="-381000" y="5715000"/>
            <a:ext cx="19050000" cy="5218054"/>
          </a:xfrm>
          <a:custGeom>
            <a:avLst/>
            <a:gdLst/>
            <a:ahLst/>
            <a:cxnLst/>
            <a:rect r="r" b="b" t="t" l="l"/>
            <a:pathLst>
              <a:path h="5218054" w="19050000">
                <a:moveTo>
                  <a:pt x="0" y="0"/>
                </a:moveTo>
                <a:lnTo>
                  <a:pt x="19050000" y="0"/>
                </a:lnTo>
                <a:lnTo>
                  <a:pt x="19050000" y="5218054"/>
                </a:lnTo>
                <a:lnTo>
                  <a:pt x="0" y="5218054"/>
                </a:lnTo>
                <a:lnTo>
                  <a:pt x="0" y="0"/>
                </a:lnTo>
                <a:close/>
              </a:path>
            </a:pathLst>
          </a:custGeom>
          <a:blipFill>
            <a:blip r:embed="rId3"/>
            <a:stretch>
              <a:fillRect l="0" t="0" r="-495" b="-32997"/>
            </a:stretch>
          </a:blipFill>
        </p:spPr>
      </p:sp>
      <p:sp>
        <p:nvSpPr>
          <p:cNvPr name="Freeform 4" id="4"/>
          <p:cNvSpPr/>
          <p:nvPr/>
        </p:nvSpPr>
        <p:spPr>
          <a:xfrm flipH="false" flipV="false" rot="-10800000">
            <a:off x="2620347" y="8494326"/>
            <a:ext cx="4780865" cy="1280800"/>
          </a:xfrm>
          <a:custGeom>
            <a:avLst/>
            <a:gdLst/>
            <a:ahLst/>
            <a:cxnLst/>
            <a:rect r="r" b="b" t="t" l="l"/>
            <a:pathLst>
              <a:path h="1280800" w="4780865">
                <a:moveTo>
                  <a:pt x="0" y="0"/>
                </a:moveTo>
                <a:lnTo>
                  <a:pt x="4780865" y="0"/>
                </a:lnTo>
                <a:lnTo>
                  <a:pt x="4780865" y="1280800"/>
                </a:lnTo>
                <a:lnTo>
                  <a:pt x="0" y="1280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10800000">
            <a:off x="791313" y="2120613"/>
            <a:ext cx="8438934" cy="7240864"/>
          </a:xfrm>
          <a:custGeom>
            <a:avLst/>
            <a:gdLst/>
            <a:ahLst/>
            <a:cxnLst/>
            <a:rect r="r" b="b" t="t" l="l"/>
            <a:pathLst>
              <a:path h="7240864" w="8438934">
                <a:moveTo>
                  <a:pt x="8438933" y="7240864"/>
                </a:moveTo>
                <a:lnTo>
                  <a:pt x="0" y="7240864"/>
                </a:lnTo>
                <a:lnTo>
                  <a:pt x="0" y="0"/>
                </a:lnTo>
                <a:lnTo>
                  <a:pt x="8438933" y="0"/>
                </a:lnTo>
                <a:lnTo>
                  <a:pt x="8438933" y="7240864"/>
                </a:lnTo>
                <a:close/>
              </a:path>
            </a:pathLst>
          </a:custGeom>
          <a:blipFill>
            <a:blip r:embed="rId6"/>
            <a:stretch>
              <a:fillRect l="-90451" t="-86178" r="-24152" b="0"/>
            </a:stretch>
          </a:blipFill>
          <a:ln cap="rnd">
            <a:noFill/>
            <a:prstDash val="solid"/>
            <a:round/>
          </a:ln>
        </p:spPr>
      </p:sp>
      <p:grpSp>
        <p:nvGrpSpPr>
          <p:cNvPr name="Group 6" id="6"/>
          <p:cNvGrpSpPr/>
          <p:nvPr/>
        </p:nvGrpSpPr>
        <p:grpSpPr>
          <a:xfrm rot="-5400000">
            <a:off x="8472146" y="-2077613"/>
            <a:ext cx="1343708" cy="6212626"/>
            <a:chOff x="0" y="0"/>
            <a:chExt cx="1426210" cy="6594072"/>
          </a:xfrm>
        </p:grpSpPr>
        <p:sp>
          <p:nvSpPr>
            <p:cNvPr name="Freeform 7" id="7"/>
            <p:cNvSpPr/>
            <p:nvPr/>
          </p:nvSpPr>
          <p:spPr>
            <a:xfrm flipH="false" flipV="false" rot="0">
              <a:off x="-127" y="127"/>
              <a:ext cx="1426083" cy="6601057"/>
            </a:xfrm>
            <a:custGeom>
              <a:avLst/>
              <a:gdLst/>
              <a:ahLst/>
              <a:cxnLst/>
              <a:rect r="r" b="b" t="t" l="l"/>
              <a:pathLst>
                <a:path h="6601057" w="1426083">
                  <a:moveTo>
                    <a:pt x="1025017" y="6588357"/>
                  </a:moveTo>
                  <a:cubicBezTo>
                    <a:pt x="969137" y="6601057"/>
                    <a:pt x="943737" y="6588357"/>
                    <a:pt x="886587" y="6588357"/>
                  </a:cubicBezTo>
                  <a:cubicBezTo>
                    <a:pt x="829437" y="6588357"/>
                    <a:pt x="738378" y="6575657"/>
                    <a:pt x="738378" y="6575657"/>
                  </a:cubicBezTo>
                  <a:lnTo>
                    <a:pt x="707771" y="6575657"/>
                  </a:lnTo>
                  <a:lnTo>
                    <a:pt x="631063" y="6562957"/>
                  </a:lnTo>
                  <a:cubicBezTo>
                    <a:pt x="631063" y="6562957"/>
                    <a:pt x="533400" y="6575657"/>
                    <a:pt x="457581" y="6562957"/>
                  </a:cubicBezTo>
                  <a:cubicBezTo>
                    <a:pt x="381762" y="6550257"/>
                    <a:pt x="296418" y="6562957"/>
                    <a:pt x="296418" y="6562957"/>
                  </a:cubicBezTo>
                  <a:cubicBezTo>
                    <a:pt x="240284" y="6562957"/>
                    <a:pt x="162814" y="6558639"/>
                    <a:pt x="119507" y="6529429"/>
                  </a:cubicBezTo>
                  <a:cubicBezTo>
                    <a:pt x="47371" y="6480788"/>
                    <a:pt x="25400" y="6410557"/>
                    <a:pt x="0" y="6304766"/>
                  </a:cubicBezTo>
                  <a:lnTo>
                    <a:pt x="0" y="6104233"/>
                  </a:lnTo>
                  <a:cubicBezTo>
                    <a:pt x="0" y="6104233"/>
                    <a:pt x="12700" y="6019270"/>
                    <a:pt x="12700" y="5960977"/>
                  </a:cubicBezTo>
                  <a:cubicBezTo>
                    <a:pt x="12700" y="5902684"/>
                    <a:pt x="0" y="5812768"/>
                    <a:pt x="0" y="5812768"/>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907034" y="0"/>
                  </a:lnTo>
                  <a:cubicBezTo>
                    <a:pt x="1007110" y="0"/>
                    <a:pt x="1075563" y="12700"/>
                    <a:pt x="1075563" y="12700"/>
                  </a:cubicBezTo>
                  <a:cubicBezTo>
                    <a:pt x="1139698" y="12700"/>
                    <a:pt x="1228471" y="36322"/>
                    <a:pt x="1286383" y="50800"/>
                  </a:cubicBezTo>
                  <a:cubicBezTo>
                    <a:pt x="1387983" y="76200"/>
                    <a:pt x="1413383" y="254000"/>
                    <a:pt x="1413383" y="350520"/>
                  </a:cubicBezTo>
                  <a:lnTo>
                    <a:pt x="1413383" y="5721963"/>
                  </a:lnTo>
                  <a:cubicBezTo>
                    <a:pt x="1413383" y="5721963"/>
                    <a:pt x="1426083" y="6090644"/>
                    <a:pt x="1426083" y="6123664"/>
                  </a:cubicBezTo>
                  <a:cubicBezTo>
                    <a:pt x="1426083" y="6156684"/>
                    <a:pt x="1403604" y="6264634"/>
                    <a:pt x="1385697" y="6310862"/>
                  </a:cubicBezTo>
                  <a:cubicBezTo>
                    <a:pt x="1360678" y="6375505"/>
                    <a:pt x="1370838" y="6432401"/>
                    <a:pt x="1319022" y="6476597"/>
                  </a:cubicBezTo>
                  <a:cubicBezTo>
                    <a:pt x="1282954" y="6507458"/>
                    <a:pt x="1228852" y="6544796"/>
                    <a:pt x="1183640" y="6561941"/>
                  </a:cubicBezTo>
                  <a:cubicBezTo>
                    <a:pt x="1138428" y="6579086"/>
                    <a:pt x="1080643" y="6575784"/>
                    <a:pt x="1024763" y="6588484"/>
                  </a:cubicBezTo>
                  <a:close/>
                </a:path>
              </a:pathLst>
            </a:custGeom>
            <a:solidFill>
              <a:srgbClr val="EBE9DE"/>
            </a:solidFill>
          </p:spPr>
        </p:sp>
      </p:grpSp>
      <p:sp>
        <p:nvSpPr>
          <p:cNvPr name="TextBox 8" id="8"/>
          <p:cNvSpPr txBox="true"/>
          <p:nvPr/>
        </p:nvSpPr>
        <p:spPr>
          <a:xfrm rot="0">
            <a:off x="6037687" y="540067"/>
            <a:ext cx="6212626" cy="1034415"/>
          </a:xfrm>
          <a:prstGeom prst="rect">
            <a:avLst/>
          </a:prstGeom>
        </p:spPr>
        <p:txBody>
          <a:bodyPr anchor="t" rtlCol="false" tIns="0" lIns="0" bIns="0" rIns="0">
            <a:spAutoFit/>
          </a:bodyPr>
          <a:lstStyle/>
          <a:p>
            <a:pPr algn="ctr" marL="0" indent="0" lvl="0">
              <a:lnSpc>
                <a:spcPts val="7920"/>
              </a:lnSpc>
              <a:spcBef>
                <a:spcPct val="0"/>
              </a:spcBef>
            </a:pPr>
            <a:r>
              <a:rPr lang="en-US" sz="7200" spc="-144">
                <a:solidFill>
                  <a:srgbClr val="364E59"/>
                </a:solidFill>
                <a:latin typeface="KG Primary Penmanship"/>
                <a:ea typeface="KG Primary Penmanship"/>
                <a:cs typeface="KG Primary Penmanship"/>
                <a:sym typeface="KG Primary Penmanship"/>
              </a:rPr>
              <a:t>Changing Over Time</a:t>
            </a:r>
          </a:p>
        </p:txBody>
      </p:sp>
      <p:sp>
        <p:nvSpPr>
          <p:cNvPr name="Freeform 9" id="9"/>
          <p:cNvSpPr/>
          <p:nvPr/>
        </p:nvSpPr>
        <p:spPr>
          <a:xfrm flipH="false" flipV="false" rot="0">
            <a:off x="9391567" y="2981695"/>
            <a:ext cx="8134853" cy="5907964"/>
          </a:xfrm>
          <a:custGeom>
            <a:avLst/>
            <a:gdLst/>
            <a:ahLst/>
            <a:cxnLst/>
            <a:rect r="r" b="b" t="t" l="l"/>
            <a:pathLst>
              <a:path h="5907964" w="8134853">
                <a:moveTo>
                  <a:pt x="0" y="0"/>
                </a:moveTo>
                <a:lnTo>
                  <a:pt x="8134853" y="0"/>
                </a:lnTo>
                <a:lnTo>
                  <a:pt x="8134853" y="5907964"/>
                </a:lnTo>
                <a:lnTo>
                  <a:pt x="0" y="5907964"/>
                </a:lnTo>
                <a:lnTo>
                  <a:pt x="0" y="0"/>
                </a:lnTo>
                <a:close/>
              </a:path>
            </a:pathLst>
          </a:custGeom>
          <a:blipFill>
            <a:blip r:embed="rId7"/>
            <a:stretch>
              <a:fillRect l="-2237" t="-1177" r="-875" b="-1225"/>
            </a:stretch>
          </a:blipFill>
        </p:spPr>
      </p:sp>
      <p:grpSp>
        <p:nvGrpSpPr>
          <p:cNvPr name="Group 10" id="10"/>
          <p:cNvGrpSpPr>
            <a:grpSpLocks noChangeAspect="true"/>
          </p:cNvGrpSpPr>
          <p:nvPr/>
        </p:nvGrpSpPr>
        <p:grpSpPr>
          <a:xfrm rot="181207">
            <a:off x="10178984" y="3613636"/>
            <a:ext cx="7220927" cy="5269533"/>
            <a:chOff x="0" y="0"/>
            <a:chExt cx="3576320" cy="2609850"/>
          </a:xfrm>
        </p:grpSpPr>
        <p:sp>
          <p:nvSpPr>
            <p:cNvPr name="Freeform 11" id="11"/>
            <p:cNvSpPr/>
            <p:nvPr/>
          </p:nvSpPr>
          <p:spPr>
            <a:xfrm flipH="false" flipV="false" rot="0">
              <a:off x="-5080" y="0"/>
              <a:ext cx="3581400" cy="2571750"/>
            </a:xfrm>
            <a:custGeom>
              <a:avLst/>
              <a:gdLst/>
              <a:ahLst/>
              <a:cxnLst/>
              <a:rect r="r" b="b" t="t" l="l"/>
              <a:pathLst>
                <a:path h="2571750" w="3581400">
                  <a:moveTo>
                    <a:pt x="6350" y="0"/>
                  </a:moveTo>
                  <a:lnTo>
                    <a:pt x="3575050" y="0"/>
                  </a:lnTo>
                  <a:lnTo>
                    <a:pt x="3575050" y="2387600"/>
                  </a:lnTo>
                  <a:cubicBezTo>
                    <a:pt x="3575050" y="2387600"/>
                    <a:pt x="3581400" y="2419350"/>
                    <a:pt x="3543300" y="2419350"/>
                  </a:cubicBezTo>
                  <a:cubicBezTo>
                    <a:pt x="3505200" y="2419350"/>
                    <a:pt x="3467100" y="2444750"/>
                    <a:pt x="3467100" y="2444750"/>
                  </a:cubicBezTo>
                  <a:lnTo>
                    <a:pt x="3429000" y="2444750"/>
                  </a:lnTo>
                  <a:cubicBezTo>
                    <a:pt x="3429000" y="2444750"/>
                    <a:pt x="3365500" y="2444750"/>
                    <a:pt x="3340100" y="2470150"/>
                  </a:cubicBezTo>
                  <a:cubicBezTo>
                    <a:pt x="3314700" y="2495550"/>
                    <a:pt x="3289300" y="2508250"/>
                    <a:pt x="3289300" y="2508250"/>
                  </a:cubicBezTo>
                  <a:lnTo>
                    <a:pt x="3213100" y="2533650"/>
                  </a:lnTo>
                  <a:lnTo>
                    <a:pt x="3162300" y="2571750"/>
                  </a:lnTo>
                  <a:cubicBezTo>
                    <a:pt x="3162300" y="2571750"/>
                    <a:pt x="3035300" y="2571750"/>
                    <a:pt x="3022600" y="2571750"/>
                  </a:cubicBezTo>
                  <a:cubicBezTo>
                    <a:pt x="3009900" y="2571750"/>
                    <a:pt x="2908300" y="2559050"/>
                    <a:pt x="2908300" y="2559050"/>
                  </a:cubicBezTo>
                  <a:lnTo>
                    <a:pt x="2832100" y="2508250"/>
                  </a:lnTo>
                  <a:lnTo>
                    <a:pt x="2705100" y="2495550"/>
                  </a:lnTo>
                  <a:lnTo>
                    <a:pt x="2603500" y="2508250"/>
                  </a:lnTo>
                  <a:cubicBezTo>
                    <a:pt x="2603500" y="2508250"/>
                    <a:pt x="2489200" y="2495550"/>
                    <a:pt x="2451100" y="2482850"/>
                  </a:cubicBezTo>
                  <a:cubicBezTo>
                    <a:pt x="2413000" y="2470150"/>
                    <a:pt x="2362200" y="2495550"/>
                    <a:pt x="2362200" y="2495550"/>
                  </a:cubicBezTo>
                  <a:lnTo>
                    <a:pt x="2209800" y="2482850"/>
                  </a:lnTo>
                  <a:lnTo>
                    <a:pt x="2159000" y="2495550"/>
                  </a:lnTo>
                  <a:cubicBezTo>
                    <a:pt x="2159000" y="2495550"/>
                    <a:pt x="2095500" y="2520950"/>
                    <a:pt x="2057400" y="2520950"/>
                  </a:cubicBezTo>
                  <a:cubicBezTo>
                    <a:pt x="2019300" y="2520950"/>
                    <a:pt x="1905000" y="2546350"/>
                    <a:pt x="1905000" y="2533650"/>
                  </a:cubicBezTo>
                  <a:cubicBezTo>
                    <a:pt x="1905000" y="2520950"/>
                    <a:pt x="1854200" y="2482850"/>
                    <a:pt x="1841500" y="2482850"/>
                  </a:cubicBezTo>
                  <a:cubicBezTo>
                    <a:pt x="1828800" y="2482850"/>
                    <a:pt x="1739900" y="2470150"/>
                    <a:pt x="1739900" y="2470150"/>
                  </a:cubicBezTo>
                  <a:lnTo>
                    <a:pt x="1612900" y="2470150"/>
                  </a:lnTo>
                  <a:cubicBezTo>
                    <a:pt x="1612900" y="2470150"/>
                    <a:pt x="1447800" y="2482850"/>
                    <a:pt x="1435100" y="2470150"/>
                  </a:cubicBezTo>
                  <a:cubicBezTo>
                    <a:pt x="1435100" y="2470150"/>
                    <a:pt x="1397000" y="2444750"/>
                    <a:pt x="1371600" y="2444750"/>
                  </a:cubicBezTo>
                  <a:cubicBezTo>
                    <a:pt x="1346200" y="2444750"/>
                    <a:pt x="1270000" y="2470150"/>
                    <a:pt x="1270000" y="2470150"/>
                  </a:cubicBezTo>
                  <a:cubicBezTo>
                    <a:pt x="1270000" y="2470150"/>
                    <a:pt x="1206500" y="2444750"/>
                    <a:pt x="1143000" y="2470150"/>
                  </a:cubicBezTo>
                  <a:cubicBezTo>
                    <a:pt x="1143000" y="2470150"/>
                    <a:pt x="1066800" y="2495550"/>
                    <a:pt x="1041400" y="2482850"/>
                  </a:cubicBezTo>
                  <a:lnTo>
                    <a:pt x="952500" y="2508250"/>
                  </a:lnTo>
                  <a:cubicBezTo>
                    <a:pt x="952500" y="2508250"/>
                    <a:pt x="863600" y="2559050"/>
                    <a:pt x="800100" y="2482850"/>
                  </a:cubicBezTo>
                  <a:lnTo>
                    <a:pt x="584200" y="2444750"/>
                  </a:lnTo>
                  <a:cubicBezTo>
                    <a:pt x="584200" y="2444750"/>
                    <a:pt x="546100" y="2406650"/>
                    <a:pt x="508000" y="2406650"/>
                  </a:cubicBezTo>
                  <a:cubicBezTo>
                    <a:pt x="469900" y="2406650"/>
                    <a:pt x="444500" y="2419350"/>
                    <a:pt x="419100" y="2406650"/>
                  </a:cubicBezTo>
                  <a:cubicBezTo>
                    <a:pt x="419100" y="2406650"/>
                    <a:pt x="406400" y="2381250"/>
                    <a:pt x="381000" y="2393950"/>
                  </a:cubicBezTo>
                  <a:cubicBezTo>
                    <a:pt x="381000" y="2393950"/>
                    <a:pt x="342900" y="2406650"/>
                    <a:pt x="304800" y="2393950"/>
                  </a:cubicBezTo>
                  <a:lnTo>
                    <a:pt x="266700" y="2406650"/>
                  </a:lnTo>
                  <a:cubicBezTo>
                    <a:pt x="266700" y="2406650"/>
                    <a:pt x="203200" y="2393950"/>
                    <a:pt x="177800" y="2406650"/>
                  </a:cubicBezTo>
                  <a:cubicBezTo>
                    <a:pt x="177800" y="2406650"/>
                    <a:pt x="88900" y="2381250"/>
                    <a:pt x="76200" y="2368550"/>
                  </a:cubicBezTo>
                  <a:cubicBezTo>
                    <a:pt x="63500" y="2355850"/>
                    <a:pt x="12700" y="2355850"/>
                    <a:pt x="12700" y="2355850"/>
                  </a:cubicBezTo>
                  <a:cubicBezTo>
                    <a:pt x="12700" y="2355850"/>
                    <a:pt x="0" y="6350"/>
                    <a:pt x="6350" y="0"/>
                  </a:cubicBezTo>
                  <a:close/>
                </a:path>
              </a:pathLst>
            </a:custGeom>
            <a:blipFill>
              <a:blip r:embed="rId8"/>
              <a:stretch>
                <a:fillRect l="-3947" t="0" r="-3947" b="0"/>
              </a:stretch>
            </a:blipFill>
          </p:spPr>
        </p:sp>
        <p:sp>
          <p:nvSpPr>
            <p:cNvPr name="Freeform 12" id="12"/>
            <p:cNvSpPr/>
            <p:nvPr/>
          </p:nvSpPr>
          <p:spPr>
            <a:xfrm flipH="false" flipV="false" rot="0">
              <a:off x="7620" y="2343150"/>
              <a:ext cx="3568700" cy="266700"/>
            </a:xfrm>
            <a:custGeom>
              <a:avLst/>
              <a:gdLst/>
              <a:ahLst/>
              <a:cxnLst/>
              <a:rect r="r" b="b" t="t" l="l"/>
              <a:pathLst>
                <a:path h="266700" w="3568700">
                  <a:moveTo>
                    <a:pt x="3568700" y="266700"/>
                  </a:moveTo>
                  <a:lnTo>
                    <a:pt x="0" y="266700"/>
                  </a:lnTo>
                  <a:lnTo>
                    <a:pt x="0" y="0"/>
                  </a:lnTo>
                  <a:lnTo>
                    <a:pt x="3568700" y="0"/>
                  </a:lnTo>
                  <a:lnTo>
                    <a:pt x="3568700" y="266700"/>
                  </a:lnTo>
                  <a:close/>
                </a:path>
              </a:pathLst>
            </a:custGeom>
            <a:blipFill>
              <a:blip r:embed="rId9"/>
              <a:stretch>
                <a:fillRect l="0" t="-5177" r="0" b="-45357"/>
              </a:stretch>
            </a:blipFill>
          </p:spPr>
        </p:sp>
      </p:grpSp>
      <p:sp>
        <p:nvSpPr>
          <p:cNvPr name="Freeform 13" id="13"/>
          <p:cNvSpPr/>
          <p:nvPr/>
        </p:nvSpPr>
        <p:spPr>
          <a:xfrm flipH="false" flipV="false" rot="-566457">
            <a:off x="10176633" y="3375231"/>
            <a:ext cx="1400599" cy="400171"/>
          </a:xfrm>
          <a:custGeom>
            <a:avLst/>
            <a:gdLst/>
            <a:ahLst/>
            <a:cxnLst/>
            <a:rect r="r" b="b" t="t" l="l"/>
            <a:pathLst>
              <a:path h="400171" w="1400599">
                <a:moveTo>
                  <a:pt x="0" y="0"/>
                </a:moveTo>
                <a:lnTo>
                  <a:pt x="1400599" y="0"/>
                </a:lnTo>
                <a:lnTo>
                  <a:pt x="1400599" y="400171"/>
                </a:lnTo>
                <a:lnTo>
                  <a:pt x="0" y="400171"/>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4" id="14"/>
          <p:cNvSpPr txBox="true"/>
          <p:nvPr/>
        </p:nvSpPr>
        <p:spPr>
          <a:xfrm rot="0">
            <a:off x="998737" y="2449717"/>
            <a:ext cx="7853623" cy="6511515"/>
          </a:xfrm>
          <a:prstGeom prst="rect">
            <a:avLst/>
          </a:prstGeom>
        </p:spPr>
        <p:txBody>
          <a:bodyPr anchor="t" rtlCol="false" tIns="0" lIns="0" bIns="0" rIns="0">
            <a:spAutoFit/>
          </a:bodyPr>
          <a:lstStyle/>
          <a:p>
            <a:pPr algn="ctr">
              <a:lnSpc>
                <a:spcPts val="4117"/>
              </a:lnSpc>
            </a:pPr>
            <a:r>
              <a:rPr lang="en-US" sz="3431">
                <a:solidFill>
                  <a:srgbClr val="364E59"/>
                </a:solidFill>
                <a:latin typeface="KG Primary Penmanship"/>
                <a:ea typeface="KG Primary Penmanship"/>
                <a:cs typeface="KG Primary Penmanship"/>
                <a:sym typeface="KG Primary Penmanship"/>
              </a:rPr>
              <a:t>Both aquatic and terrestrial habitats undergo changes over time due to natural processes and human activities. Aquatic environments, such as rivers and oceans, can be influenced by factors like pollution, shifting water levels and the presence of new species. Similarly, terrestrial habitats are affected by changes in land use, and the introduction of non-native and invasive plant and animal species. </a:t>
            </a:r>
          </a:p>
          <a:p>
            <a:pPr algn="ctr">
              <a:lnSpc>
                <a:spcPts val="2437"/>
              </a:lnSpc>
            </a:pPr>
          </a:p>
          <a:p>
            <a:pPr algn="ctr">
              <a:lnSpc>
                <a:spcPts val="4117"/>
              </a:lnSpc>
            </a:pPr>
            <a:r>
              <a:rPr lang="en-US" sz="3431">
                <a:solidFill>
                  <a:srgbClr val="364E59"/>
                </a:solidFill>
                <a:latin typeface="KG Primary Penmanship"/>
                <a:ea typeface="KG Primary Penmanship"/>
                <a:cs typeface="KG Primary Penmanship"/>
                <a:sym typeface="KG Primary Penmanship"/>
              </a:rPr>
              <a:t>Understanding these changes is important, and educating our youth about them is key to ensuring effective management and preservation of our ecosystems in the future.</a:t>
            </a:r>
          </a:p>
        </p:txBody>
      </p:sp>
      <p:sp>
        <p:nvSpPr>
          <p:cNvPr name="TextBox 15" id="15"/>
          <p:cNvSpPr txBox="true"/>
          <p:nvPr/>
        </p:nvSpPr>
        <p:spPr>
          <a:xfrm rot="0">
            <a:off x="10153298" y="9008858"/>
            <a:ext cx="6045533" cy="477202"/>
          </a:xfrm>
          <a:prstGeom prst="rect">
            <a:avLst/>
          </a:prstGeom>
        </p:spPr>
        <p:txBody>
          <a:bodyPr anchor="t" rtlCol="false" tIns="0" lIns="0" bIns="0" rIns="0">
            <a:spAutoFit/>
          </a:bodyPr>
          <a:lstStyle/>
          <a:p>
            <a:pPr algn="ctr">
              <a:lnSpc>
                <a:spcPts val="1834"/>
              </a:lnSpc>
            </a:pPr>
            <a:r>
              <a:rPr lang="en-US" sz="1972">
                <a:solidFill>
                  <a:srgbClr val="000000"/>
                </a:solidFill>
                <a:latin typeface="KG Primary Penmanship"/>
                <a:ea typeface="KG Primary Penmanship"/>
                <a:cs typeface="KG Primary Penmanship"/>
                <a:sym typeface="KG Primary Penmanship"/>
              </a:rPr>
              <a:t>YOUR LOCAL CONSERVATIONISTS WORK WITH MANY PARTERNING AGENCIES TO RESTORE AND MAINTAIN NATURAL HABITATS.</a:t>
            </a:r>
          </a:p>
        </p:txBody>
      </p:sp>
      <p:sp>
        <p:nvSpPr>
          <p:cNvPr name="TextBox 16" id="16"/>
          <p:cNvSpPr txBox="true"/>
          <p:nvPr/>
        </p:nvSpPr>
        <p:spPr>
          <a:xfrm rot="0">
            <a:off x="14111937" y="3076207"/>
            <a:ext cx="3147363" cy="499110"/>
          </a:xfrm>
          <a:prstGeom prst="rect">
            <a:avLst/>
          </a:prstGeom>
        </p:spPr>
        <p:txBody>
          <a:bodyPr anchor="t" rtlCol="false" tIns="0" lIns="0" bIns="0" rIns="0">
            <a:spAutoFit/>
          </a:bodyPr>
          <a:lstStyle/>
          <a:p>
            <a:pPr algn="ctr" marL="0" indent="0" lvl="1">
              <a:lnSpc>
                <a:spcPts val="1890"/>
              </a:lnSpc>
              <a:spcBef>
                <a:spcPct val="0"/>
              </a:spcBef>
            </a:pPr>
            <a:r>
              <a:rPr lang="en-US" sz="2100">
                <a:solidFill>
                  <a:srgbClr val="364E59"/>
                </a:solidFill>
                <a:latin typeface="KG Primary Penmanship"/>
                <a:ea typeface="KG Primary Penmanship"/>
                <a:cs typeface="KG Primary Penmanship"/>
                <a:sym typeface="KG Primary Penmanship"/>
              </a:rPr>
              <a:t>Natural Resource Conservation protects and revitalizes habitats!</a:t>
            </a:r>
          </a:p>
        </p:txBody>
      </p:sp>
    </p:spTree>
  </p:cSld>
  <p:clrMapOvr>
    <a:masterClrMapping/>
  </p:clrMapOvr>
  <p:transition spd="fast">
    <p:fade/>
  </p:transition>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B4987E"/>
        </a:solidFill>
      </p:bgPr>
    </p:bg>
    <p:spTree>
      <p:nvGrpSpPr>
        <p:cNvPr id="1" name=""/>
        <p:cNvGrpSpPr/>
        <p:nvPr/>
      </p:nvGrpSpPr>
      <p:grpSpPr>
        <a:xfrm>
          <a:off x="0" y="0"/>
          <a:ext cx="0" cy="0"/>
          <a:chOff x="0" y="0"/>
          <a:chExt cx="0" cy="0"/>
        </a:xfrm>
      </p:grpSpPr>
      <p:grpSp>
        <p:nvGrpSpPr>
          <p:cNvPr name="Group 2" id="2"/>
          <p:cNvGrpSpPr/>
          <p:nvPr/>
        </p:nvGrpSpPr>
        <p:grpSpPr>
          <a:xfrm rot="0">
            <a:off x="238591" y="1878368"/>
            <a:ext cx="17810818" cy="8101770"/>
            <a:chOff x="0" y="0"/>
            <a:chExt cx="4690915" cy="2133799"/>
          </a:xfrm>
        </p:grpSpPr>
        <p:sp>
          <p:nvSpPr>
            <p:cNvPr name="Freeform 3" id="3"/>
            <p:cNvSpPr/>
            <p:nvPr/>
          </p:nvSpPr>
          <p:spPr>
            <a:xfrm flipH="false" flipV="false" rot="0">
              <a:off x="0" y="0"/>
              <a:ext cx="4690915" cy="2133799"/>
            </a:xfrm>
            <a:custGeom>
              <a:avLst/>
              <a:gdLst/>
              <a:ahLst/>
              <a:cxnLst/>
              <a:rect r="r" b="b" t="t" l="l"/>
              <a:pathLst>
                <a:path h="2133799" w="4690915">
                  <a:moveTo>
                    <a:pt x="22168" y="0"/>
                  </a:moveTo>
                  <a:lnTo>
                    <a:pt x="4668746" y="0"/>
                  </a:lnTo>
                  <a:cubicBezTo>
                    <a:pt x="4680990" y="0"/>
                    <a:pt x="4690915" y="9925"/>
                    <a:pt x="4690915" y="22168"/>
                  </a:cubicBezTo>
                  <a:lnTo>
                    <a:pt x="4690915" y="2111631"/>
                  </a:lnTo>
                  <a:cubicBezTo>
                    <a:pt x="4690915" y="2123874"/>
                    <a:pt x="4680990" y="2133799"/>
                    <a:pt x="4668746" y="2133799"/>
                  </a:cubicBezTo>
                  <a:lnTo>
                    <a:pt x="22168" y="2133799"/>
                  </a:lnTo>
                  <a:cubicBezTo>
                    <a:pt x="9925" y="2133799"/>
                    <a:pt x="0" y="2123874"/>
                    <a:pt x="0" y="2111631"/>
                  </a:cubicBezTo>
                  <a:lnTo>
                    <a:pt x="0" y="22168"/>
                  </a:lnTo>
                  <a:cubicBezTo>
                    <a:pt x="0" y="9925"/>
                    <a:pt x="9925" y="0"/>
                    <a:pt x="22168" y="0"/>
                  </a:cubicBezTo>
                  <a:close/>
                </a:path>
              </a:pathLst>
            </a:custGeom>
            <a:solidFill>
              <a:srgbClr val="566854"/>
            </a:solidFill>
          </p:spPr>
        </p:sp>
        <p:sp>
          <p:nvSpPr>
            <p:cNvPr name="TextBox 4" id="4"/>
            <p:cNvSpPr txBox="true"/>
            <p:nvPr/>
          </p:nvSpPr>
          <p:spPr>
            <a:xfrm>
              <a:off x="0" y="-47625"/>
              <a:ext cx="4690915" cy="2181424"/>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1999255">
            <a:off x="1985339" y="5671433"/>
            <a:ext cx="1187719" cy="3265208"/>
          </a:xfrm>
          <a:custGeom>
            <a:avLst/>
            <a:gdLst/>
            <a:ahLst/>
            <a:cxnLst/>
            <a:rect r="r" b="b" t="t" l="l"/>
            <a:pathLst>
              <a:path h="3265208" w="1187719">
                <a:moveTo>
                  <a:pt x="0" y="0"/>
                </a:moveTo>
                <a:lnTo>
                  <a:pt x="1187719" y="0"/>
                </a:lnTo>
                <a:lnTo>
                  <a:pt x="1187719" y="3265208"/>
                </a:lnTo>
                <a:lnTo>
                  <a:pt x="0" y="3265208"/>
                </a:lnTo>
                <a:lnTo>
                  <a:pt x="0" y="0"/>
                </a:lnTo>
                <a:close/>
              </a:path>
            </a:pathLst>
          </a:custGeom>
          <a:blipFill>
            <a:blip r:embed="rId2"/>
            <a:stretch>
              <a:fillRect l="0" t="0" r="0" b="0"/>
            </a:stretch>
          </a:blipFill>
        </p:spPr>
      </p:sp>
      <p:sp>
        <p:nvSpPr>
          <p:cNvPr name="Freeform 6" id="6"/>
          <p:cNvSpPr/>
          <p:nvPr/>
        </p:nvSpPr>
        <p:spPr>
          <a:xfrm flipH="false" flipV="false" rot="-3358341">
            <a:off x="1099410" y="5779605"/>
            <a:ext cx="1409078" cy="919423"/>
          </a:xfrm>
          <a:custGeom>
            <a:avLst/>
            <a:gdLst/>
            <a:ahLst/>
            <a:cxnLst/>
            <a:rect r="r" b="b" t="t" l="l"/>
            <a:pathLst>
              <a:path h="919423" w="1409078">
                <a:moveTo>
                  <a:pt x="0" y="0"/>
                </a:moveTo>
                <a:lnTo>
                  <a:pt x="1409078" y="0"/>
                </a:lnTo>
                <a:lnTo>
                  <a:pt x="1409078" y="919423"/>
                </a:lnTo>
                <a:lnTo>
                  <a:pt x="0" y="91942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rnd">
            <a:noFill/>
            <a:prstDash val="solid"/>
            <a:round/>
          </a:ln>
        </p:spPr>
      </p:sp>
      <p:sp>
        <p:nvSpPr>
          <p:cNvPr name="Freeform 7" id="7"/>
          <p:cNvSpPr/>
          <p:nvPr/>
        </p:nvSpPr>
        <p:spPr>
          <a:xfrm flipH="false" flipV="false" rot="5400000">
            <a:off x="3765123" y="-4235877"/>
            <a:ext cx="10456471" cy="18589282"/>
          </a:xfrm>
          <a:custGeom>
            <a:avLst/>
            <a:gdLst/>
            <a:ahLst/>
            <a:cxnLst/>
            <a:rect r="r" b="b" t="t" l="l"/>
            <a:pathLst>
              <a:path h="18589282" w="10456471">
                <a:moveTo>
                  <a:pt x="0" y="0"/>
                </a:moveTo>
                <a:lnTo>
                  <a:pt x="10456472" y="0"/>
                </a:lnTo>
                <a:lnTo>
                  <a:pt x="10456472" y="18589282"/>
                </a:lnTo>
                <a:lnTo>
                  <a:pt x="0" y="18589282"/>
                </a:lnTo>
                <a:lnTo>
                  <a:pt x="0" y="0"/>
                </a:lnTo>
                <a:close/>
              </a:path>
            </a:pathLst>
          </a:custGeom>
          <a:blipFill>
            <a:blip r:embed="rId5"/>
            <a:stretch>
              <a:fillRect l="-3703" t="-3703" r="0" b="0"/>
            </a:stretch>
          </a:blipFill>
          <a:ln cap="sq">
            <a:noFill/>
            <a:prstDash val="solid"/>
            <a:miter/>
          </a:ln>
        </p:spPr>
      </p:sp>
      <p:grpSp>
        <p:nvGrpSpPr>
          <p:cNvPr name="Group 8" id="8"/>
          <p:cNvGrpSpPr/>
          <p:nvPr/>
        </p:nvGrpSpPr>
        <p:grpSpPr>
          <a:xfrm rot="0">
            <a:off x="3374912" y="423866"/>
            <a:ext cx="11538176" cy="1676694"/>
            <a:chOff x="0" y="0"/>
            <a:chExt cx="1276666" cy="185521"/>
          </a:xfrm>
        </p:grpSpPr>
        <p:sp>
          <p:nvSpPr>
            <p:cNvPr name="Freeform 9" id="9"/>
            <p:cNvSpPr/>
            <p:nvPr/>
          </p:nvSpPr>
          <p:spPr>
            <a:xfrm flipH="false" flipV="false" rot="0">
              <a:off x="0" y="0"/>
              <a:ext cx="1276666" cy="185521"/>
            </a:xfrm>
            <a:custGeom>
              <a:avLst/>
              <a:gdLst/>
              <a:ahLst/>
              <a:cxnLst/>
              <a:rect r="r" b="b" t="t" l="l"/>
              <a:pathLst>
                <a:path h="185521" w="1276666">
                  <a:moveTo>
                    <a:pt x="20129" y="0"/>
                  </a:moveTo>
                  <a:lnTo>
                    <a:pt x="1256537" y="0"/>
                  </a:lnTo>
                  <a:cubicBezTo>
                    <a:pt x="1267654" y="0"/>
                    <a:pt x="1276666" y="9012"/>
                    <a:pt x="1276666" y="20129"/>
                  </a:cubicBezTo>
                  <a:lnTo>
                    <a:pt x="1276666" y="165392"/>
                  </a:lnTo>
                  <a:cubicBezTo>
                    <a:pt x="1276666" y="176509"/>
                    <a:pt x="1267654" y="185521"/>
                    <a:pt x="1256537" y="185521"/>
                  </a:cubicBezTo>
                  <a:lnTo>
                    <a:pt x="20129" y="185521"/>
                  </a:lnTo>
                  <a:cubicBezTo>
                    <a:pt x="9012" y="185521"/>
                    <a:pt x="0" y="176509"/>
                    <a:pt x="0" y="165392"/>
                  </a:cubicBezTo>
                  <a:lnTo>
                    <a:pt x="0" y="20129"/>
                  </a:lnTo>
                  <a:cubicBezTo>
                    <a:pt x="0" y="9012"/>
                    <a:pt x="9012" y="0"/>
                    <a:pt x="20129" y="0"/>
                  </a:cubicBezTo>
                  <a:close/>
                </a:path>
              </a:pathLst>
            </a:custGeom>
            <a:solidFill>
              <a:srgbClr val="EBE3D8"/>
            </a:solidFill>
          </p:spPr>
        </p:sp>
        <p:sp>
          <p:nvSpPr>
            <p:cNvPr name="TextBox 10" id="10"/>
            <p:cNvSpPr txBox="true"/>
            <p:nvPr/>
          </p:nvSpPr>
          <p:spPr>
            <a:xfrm>
              <a:off x="0" y="95250"/>
              <a:ext cx="1276666" cy="90271"/>
            </a:xfrm>
            <a:prstGeom prst="rect">
              <a:avLst/>
            </a:prstGeom>
          </p:spPr>
          <p:txBody>
            <a:bodyPr anchor="ctr" rtlCol="false" tIns="50800" lIns="50800" bIns="50800" rIns="50800"/>
            <a:lstStyle/>
            <a:p>
              <a:pPr algn="ctr">
                <a:lnSpc>
                  <a:spcPts val="3420"/>
                </a:lnSpc>
              </a:pPr>
              <a:r>
                <a:rPr lang="en-US" sz="3800">
                  <a:solidFill>
                    <a:srgbClr val="364E59"/>
                  </a:solidFill>
                  <a:latin typeface="KG Primary Penmanship"/>
                  <a:ea typeface="KG Primary Penmanship"/>
                  <a:cs typeface="KG Primary Penmanship"/>
                  <a:sym typeface="KG Primary Penmanship"/>
                </a:rPr>
                <a:t>Unfortunately, natural processes and human activities are causing changes in environments at an unprecedented and accelerated rate. </a:t>
              </a:r>
            </a:p>
            <a:p>
              <a:pPr algn="ctr">
                <a:lnSpc>
                  <a:spcPts val="1260"/>
                </a:lnSpc>
              </a:pPr>
            </a:p>
            <a:p>
              <a:pPr algn="ctr">
                <a:lnSpc>
                  <a:spcPts val="3420"/>
                </a:lnSpc>
              </a:pPr>
              <a:r>
                <a:rPr lang="en-US" sz="3800">
                  <a:solidFill>
                    <a:srgbClr val="364E59"/>
                  </a:solidFill>
                  <a:latin typeface="KG Primary Penmanship"/>
                  <a:ea typeface="KG Primary Penmanship"/>
                  <a:cs typeface="KG Primary Penmanship"/>
                  <a:sym typeface="KG Primary Penmanship"/>
                </a:rPr>
                <a:t>Here are ways you can help!</a:t>
              </a:r>
            </a:p>
          </p:txBody>
        </p:sp>
      </p:grpSp>
      <p:sp>
        <p:nvSpPr>
          <p:cNvPr name="Freeform 11" id="11"/>
          <p:cNvSpPr/>
          <p:nvPr/>
        </p:nvSpPr>
        <p:spPr>
          <a:xfrm flipH="false" flipV="false" rot="0">
            <a:off x="9973094" y="5075484"/>
            <a:ext cx="2636879" cy="3753565"/>
          </a:xfrm>
          <a:custGeom>
            <a:avLst/>
            <a:gdLst/>
            <a:ahLst/>
            <a:cxnLst/>
            <a:rect r="r" b="b" t="t" l="l"/>
            <a:pathLst>
              <a:path h="3753565" w="2636879">
                <a:moveTo>
                  <a:pt x="0" y="0"/>
                </a:moveTo>
                <a:lnTo>
                  <a:pt x="2636879" y="0"/>
                </a:lnTo>
                <a:lnTo>
                  <a:pt x="2636879" y="3753565"/>
                </a:lnTo>
                <a:lnTo>
                  <a:pt x="0" y="3753565"/>
                </a:lnTo>
                <a:lnTo>
                  <a:pt x="0" y="0"/>
                </a:lnTo>
                <a:close/>
              </a:path>
            </a:pathLst>
          </a:custGeom>
          <a:blipFill>
            <a:blip r:embed="rId6"/>
            <a:stretch>
              <a:fillRect l="0" t="0" r="0" b="0"/>
            </a:stretch>
          </a:blipFill>
        </p:spPr>
      </p:sp>
      <p:sp>
        <p:nvSpPr>
          <p:cNvPr name="Freeform 12" id="12"/>
          <p:cNvSpPr/>
          <p:nvPr/>
        </p:nvSpPr>
        <p:spPr>
          <a:xfrm flipH="false" flipV="false" rot="0">
            <a:off x="5613853" y="5892533"/>
            <a:ext cx="2314393" cy="3113702"/>
          </a:xfrm>
          <a:custGeom>
            <a:avLst/>
            <a:gdLst/>
            <a:ahLst/>
            <a:cxnLst/>
            <a:rect r="r" b="b" t="t" l="l"/>
            <a:pathLst>
              <a:path h="3113702" w="2314393">
                <a:moveTo>
                  <a:pt x="0" y="0"/>
                </a:moveTo>
                <a:lnTo>
                  <a:pt x="2314393" y="0"/>
                </a:lnTo>
                <a:lnTo>
                  <a:pt x="2314393" y="3113702"/>
                </a:lnTo>
                <a:lnTo>
                  <a:pt x="0" y="3113702"/>
                </a:lnTo>
                <a:lnTo>
                  <a:pt x="0" y="0"/>
                </a:lnTo>
                <a:close/>
              </a:path>
            </a:pathLst>
          </a:custGeom>
          <a:blipFill>
            <a:blip r:embed="rId7"/>
            <a:stretch>
              <a:fillRect l="0" t="-2809" r="0" b="-2809"/>
            </a:stretch>
          </a:blipFill>
        </p:spPr>
      </p:sp>
      <p:sp>
        <p:nvSpPr>
          <p:cNvPr name="Freeform 13" id="13"/>
          <p:cNvSpPr/>
          <p:nvPr/>
        </p:nvSpPr>
        <p:spPr>
          <a:xfrm flipH="false" flipV="false" rot="0">
            <a:off x="5613853" y="7922191"/>
            <a:ext cx="2314393" cy="1084044"/>
          </a:xfrm>
          <a:custGeom>
            <a:avLst/>
            <a:gdLst/>
            <a:ahLst/>
            <a:cxnLst/>
            <a:rect r="r" b="b" t="t" l="l"/>
            <a:pathLst>
              <a:path h="1084044" w="2314393">
                <a:moveTo>
                  <a:pt x="0" y="0"/>
                </a:moveTo>
                <a:lnTo>
                  <a:pt x="2314393" y="0"/>
                </a:lnTo>
                <a:lnTo>
                  <a:pt x="2314393" y="1084044"/>
                </a:lnTo>
                <a:lnTo>
                  <a:pt x="0" y="1084044"/>
                </a:lnTo>
                <a:lnTo>
                  <a:pt x="0" y="0"/>
                </a:lnTo>
                <a:close/>
              </a:path>
            </a:pathLst>
          </a:custGeom>
          <a:blipFill>
            <a:blip r:embed="rId8"/>
            <a:stretch>
              <a:fillRect l="-12413" t="0" r="-8663" b="-50250"/>
            </a:stretch>
          </a:blipFill>
        </p:spPr>
      </p:sp>
      <p:sp>
        <p:nvSpPr>
          <p:cNvPr name="Freeform 14" id="14"/>
          <p:cNvSpPr/>
          <p:nvPr/>
        </p:nvSpPr>
        <p:spPr>
          <a:xfrm flipH="false" flipV="false" rot="0">
            <a:off x="5662605" y="8663622"/>
            <a:ext cx="408314" cy="330854"/>
          </a:xfrm>
          <a:custGeom>
            <a:avLst/>
            <a:gdLst/>
            <a:ahLst/>
            <a:cxnLst/>
            <a:rect r="r" b="b" t="t" l="l"/>
            <a:pathLst>
              <a:path h="330854" w="408314">
                <a:moveTo>
                  <a:pt x="0" y="0"/>
                </a:moveTo>
                <a:lnTo>
                  <a:pt x="408314" y="0"/>
                </a:lnTo>
                <a:lnTo>
                  <a:pt x="408314" y="330854"/>
                </a:lnTo>
                <a:lnTo>
                  <a:pt x="0" y="330854"/>
                </a:lnTo>
                <a:lnTo>
                  <a:pt x="0" y="0"/>
                </a:lnTo>
                <a:close/>
              </a:path>
            </a:pathLst>
          </a:custGeom>
          <a:blipFill>
            <a:blip r:embed="rId9"/>
            <a:stretch>
              <a:fillRect l="0" t="-2809" r="0" b="-40069"/>
            </a:stretch>
          </a:blipFill>
        </p:spPr>
      </p:sp>
      <p:sp>
        <p:nvSpPr>
          <p:cNvPr name="Freeform 15" id="15"/>
          <p:cNvSpPr/>
          <p:nvPr/>
        </p:nvSpPr>
        <p:spPr>
          <a:xfrm flipH="true" flipV="false" rot="0">
            <a:off x="7118791" y="8235683"/>
            <a:ext cx="809455" cy="758792"/>
          </a:xfrm>
          <a:custGeom>
            <a:avLst/>
            <a:gdLst/>
            <a:ahLst/>
            <a:cxnLst/>
            <a:rect r="r" b="b" t="t" l="l"/>
            <a:pathLst>
              <a:path h="758792" w="809455">
                <a:moveTo>
                  <a:pt x="809455" y="0"/>
                </a:moveTo>
                <a:lnTo>
                  <a:pt x="0" y="0"/>
                </a:lnTo>
                <a:lnTo>
                  <a:pt x="0" y="758793"/>
                </a:lnTo>
                <a:lnTo>
                  <a:pt x="809455" y="758793"/>
                </a:lnTo>
                <a:lnTo>
                  <a:pt x="809455" y="0"/>
                </a:lnTo>
                <a:close/>
              </a:path>
            </a:pathLst>
          </a:custGeom>
          <a:blipFill>
            <a:blip r:embed="rId10"/>
            <a:stretch>
              <a:fillRect l="-25687" t="-2809" r="0" b="-2809"/>
            </a:stretch>
          </a:blipFill>
        </p:spPr>
      </p:sp>
      <p:sp>
        <p:nvSpPr>
          <p:cNvPr name="Freeform 16" id="16"/>
          <p:cNvSpPr/>
          <p:nvPr/>
        </p:nvSpPr>
        <p:spPr>
          <a:xfrm flipH="false" flipV="false" rot="0">
            <a:off x="5613853" y="5898796"/>
            <a:ext cx="2314393" cy="2023395"/>
          </a:xfrm>
          <a:custGeom>
            <a:avLst/>
            <a:gdLst/>
            <a:ahLst/>
            <a:cxnLst/>
            <a:rect r="r" b="b" t="t" l="l"/>
            <a:pathLst>
              <a:path h="2023395" w="2314393">
                <a:moveTo>
                  <a:pt x="0" y="0"/>
                </a:moveTo>
                <a:lnTo>
                  <a:pt x="2314393" y="0"/>
                </a:lnTo>
                <a:lnTo>
                  <a:pt x="2314393" y="2023395"/>
                </a:lnTo>
                <a:lnTo>
                  <a:pt x="0" y="2023395"/>
                </a:lnTo>
                <a:lnTo>
                  <a:pt x="0" y="0"/>
                </a:lnTo>
                <a:close/>
              </a:path>
            </a:pathLst>
          </a:custGeom>
          <a:blipFill>
            <a:blip r:embed="rId11"/>
            <a:stretch>
              <a:fillRect l="-3316" t="-2809" r="0" b="-2809"/>
            </a:stretch>
          </a:blipFill>
        </p:spPr>
      </p:sp>
      <p:grpSp>
        <p:nvGrpSpPr>
          <p:cNvPr name="Group 17" id="17"/>
          <p:cNvGrpSpPr/>
          <p:nvPr/>
        </p:nvGrpSpPr>
        <p:grpSpPr>
          <a:xfrm rot="0">
            <a:off x="5980469" y="6071016"/>
            <a:ext cx="1543050" cy="839478"/>
            <a:chOff x="0" y="0"/>
            <a:chExt cx="406400" cy="221097"/>
          </a:xfrm>
        </p:grpSpPr>
        <p:sp>
          <p:nvSpPr>
            <p:cNvPr name="Freeform 18" id="18"/>
            <p:cNvSpPr/>
            <p:nvPr/>
          </p:nvSpPr>
          <p:spPr>
            <a:xfrm flipH="false" flipV="false" rot="0">
              <a:off x="0" y="0"/>
              <a:ext cx="406400" cy="221097"/>
            </a:xfrm>
            <a:custGeom>
              <a:avLst/>
              <a:gdLst/>
              <a:ahLst/>
              <a:cxnLst/>
              <a:rect r="r" b="b" t="t" l="l"/>
              <a:pathLst>
                <a:path h="221097" w="406400">
                  <a:moveTo>
                    <a:pt x="0" y="0"/>
                  </a:moveTo>
                  <a:lnTo>
                    <a:pt x="406400" y="0"/>
                  </a:lnTo>
                  <a:lnTo>
                    <a:pt x="406400" y="221097"/>
                  </a:lnTo>
                  <a:lnTo>
                    <a:pt x="0" y="221097"/>
                  </a:lnTo>
                  <a:close/>
                </a:path>
              </a:pathLst>
            </a:custGeom>
            <a:solidFill>
              <a:srgbClr val="FFFFFF">
                <a:alpha val="73725"/>
              </a:srgbClr>
            </a:solidFill>
          </p:spPr>
        </p:sp>
        <p:sp>
          <p:nvSpPr>
            <p:cNvPr name="TextBox 19" id="19"/>
            <p:cNvSpPr txBox="true"/>
            <p:nvPr/>
          </p:nvSpPr>
          <p:spPr>
            <a:xfrm>
              <a:off x="0" y="-47625"/>
              <a:ext cx="406400" cy="268722"/>
            </a:xfrm>
            <a:prstGeom prst="rect">
              <a:avLst/>
            </a:prstGeom>
          </p:spPr>
          <p:txBody>
            <a:bodyPr anchor="ctr" rtlCol="false" tIns="50800" lIns="50800" bIns="50800" rIns="50800"/>
            <a:lstStyle/>
            <a:p>
              <a:pPr algn="ctr">
                <a:lnSpc>
                  <a:spcPts val="2659"/>
                </a:lnSpc>
              </a:pPr>
            </a:p>
          </p:txBody>
        </p:sp>
      </p:grpSp>
      <p:sp>
        <p:nvSpPr>
          <p:cNvPr name="TextBox 20" id="20"/>
          <p:cNvSpPr txBox="true"/>
          <p:nvPr/>
        </p:nvSpPr>
        <p:spPr>
          <a:xfrm rot="0">
            <a:off x="5853682" y="6080482"/>
            <a:ext cx="1796624" cy="868171"/>
          </a:xfrm>
          <a:prstGeom prst="rect">
            <a:avLst/>
          </a:prstGeom>
        </p:spPr>
        <p:txBody>
          <a:bodyPr anchor="t" rtlCol="false" tIns="0" lIns="0" bIns="0" rIns="0">
            <a:spAutoFit/>
          </a:bodyPr>
          <a:lstStyle/>
          <a:p>
            <a:pPr algn="ctr">
              <a:lnSpc>
                <a:spcPts val="3330"/>
              </a:lnSpc>
            </a:pPr>
            <a:r>
              <a:rPr lang="en-US" sz="3330">
                <a:solidFill>
                  <a:srgbClr val="000000"/>
                </a:solidFill>
                <a:latin typeface="Hanging"/>
                <a:ea typeface="Hanging"/>
                <a:cs typeface="Hanging"/>
                <a:sym typeface="Hanging"/>
              </a:rPr>
              <a:t>HOME is WHERE the HABITAT is</a:t>
            </a:r>
          </a:p>
        </p:txBody>
      </p:sp>
      <p:grpSp>
        <p:nvGrpSpPr>
          <p:cNvPr name="Group 21" id="21"/>
          <p:cNvGrpSpPr/>
          <p:nvPr/>
        </p:nvGrpSpPr>
        <p:grpSpPr>
          <a:xfrm rot="0">
            <a:off x="5613853" y="5892533"/>
            <a:ext cx="2314393" cy="3113702"/>
            <a:chOff x="0" y="0"/>
            <a:chExt cx="609552" cy="820070"/>
          </a:xfrm>
        </p:grpSpPr>
        <p:sp>
          <p:nvSpPr>
            <p:cNvPr name="Freeform 22" id="22"/>
            <p:cNvSpPr/>
            <p:nvPr/>
          </p:nvSpPr>
          <p:spPr>
            <a:xfrm flipH="false" flipV="false" rot="0">
              <a:off x="0" y="0"/>
              <a:ext cx="609552" cy="820070"/>
            </a:xfrm>
            <a:custGeom>
              <a:avLst/>
              <a:gdLst/>
              <a:ahLst/>
              <a:cxnLst/>
              <a:rect r="r" b="b" t="t" l="l"/>
              <a:pathLst>
                <a:path h="820070" w="609552">
                  <a:moveTo>
                    <a:pt x="0" y="0"/>
                  </a:moveTo>
                  <a:lnTo>
                    <a:pt x="609552" y="0"/>
                  </a:lnTo>
                  <a:lnTo>
                    <a:pt x="609552" y="820070"/>
                  </a:lnTo>
                  <a:lnTo>
                    <a:pt x="0" y="820070"/>
                  </a:lnTo>
                  <a:close/>
                </a:path>
              </a:pathLst>
            </a:custGeom>
            <a:solidFill>
              <a:srgbClr val="000000">
                <a:alpha val="0"/>
              </a:srgbClr>
            </a:solidFill>
            <a:ln w="19050" cap="sq">
              <a:solidFill>
                <a:srgbClr val="000000"/>
              </a:solidFill>
              <a:prstDash val="solid"/>
              <a:miter/>
            </a:ln>
          </p:spPr>
        </p:sp>
        <p:sp>
          <p:nvSpPr>
            <p:cNvPr name="TextBox 23" id="23"/>
            <p:cNvSpPr txBox="true"/>
            <p:nvPr/>
          </p:nvSpPr>
          <p:spPr>
            <a:xfrm>
              <a:off x="0" y="-47625"/>
              <a:ext cx="609552" cy="867695"/>
            </a:xfrm>
            <a:prstGeom prst="rect">
              <a:avLst/>
            </a:prstGeom>
          </p:spPr>
          <p:txBody>
            <a:bodyPr anchor="ctr" rtlCol="false" tIns="50800" lIns="50800" bIns="50800" rIns="50800"/>
            <a:lstStyle/>
            <a:p>
              <a:pPr algn="ctr">
                <a:lnSpc>
                  <a:spcPts val="2659"/>
                </a:lnSpc>
              </a:pPr>
            </a:p>
          </p:txBody>
        </p:sp>
      </p:grpSp>
      <p:grpSp>
        <p:nvGrpSpPr>
          <p:cNvPr name="Group 24" id="24"/>
          <p:cNvGrpSpPr/>
          <p:nvPr/>
        </p:nvGrpSpPr>
        <p:grpSpPr>
          <a:xfrm rot="0">
            <a:off x="5249812" y="9258300"/>
            <a:ext cx="3004364" cy="584808"/>
            <a:chOff x="0" y="0"/>
            <a:chExt cx="791273" cy="154023"/>
          </a:xfrm>
        </p:grpSpPr>
        <p:sp>
          <p:nvSpPr>
            <p:cNvPr name="Freeform 25" id="25"/>
            <p:cNvSpPr/>
            <p:nvPr/>
          </p:nvSpPr>
          <p:spPr>
            <a:xfrm flipH="false" flipV="false" rot="0">
              <a:off x="0" y="0"/>
              <a:ext cx="791273" cy="154023"/>
            </a:xfrm>
            <a:custGeom>
              <a:avLst/>
              <a:gdLst/>
              <a:ahLst/>
              <a:cxnLst/>
              <a:rect r="r" b="b" t="t" l="l"/>
              <a:pathLst>
                <a:path h="154023" w="791273">
                  <a:moveTo>
                    <a:pt x="0" y="0"/>
                  </a:moveTo>
                  <a:lnTo>
                    <a:pt x="791273" y="0"/>
                  </a:lnTo>
                  <a:lnTo>
                    <a:pt x="791273" y="154023"/>
                  </a:lnTo>
                  <a:lnTo>
                    <a:pt x="0" y="154023"/>
                  </a:lnTo>
                  <a:close/>
                </a:path>
              </a:pathLst>
            </a:custGeom>
            <a:solidFill>
              <a:srgbClr val="8CC5D7"/>
            </a:solidFill>
            <a:ln w="19050" cap="sq">
              <a:solidFill>
                <a:srgbClr val="000000"/>
              </a:solidFill>
              <a:prstDash val="solid"/>
              <a:miter/>
            </a:ln>
          </p:spPr>
        </p:sp>
        <p:sp>
          <p:nvSpPr>
            <p:cNvPr name="TextBox 26" id="26"/>
            <p:cNvSpPr txBox="true"/>
            <p:nvPr/>
          </p:nvSpPr>
          <p:spPr>
            <a:xfrm>
              <a:off x="0" y="-57150"/>
              <a:ext cx="791273" cy="211173"/>
            </a:xfrm>
            <a:prstGeom prst="rect">
              <a:avLst/>
            </a:prstGeom>
          </p:spPr>
          <p:txBody>
            <a:bodyPr anchor="ctr" rtlCol="false" tIns="50800" lIns="50800" bIns="50800" rIns="50800"/>
            <a:lstStyle/>
            <a:p>
              <a:pPr algn="ctr">
                <a:lnSpc>
                  <a:spcPts val="2520"/>
                </a:lnSpc>
              </a:pPr>
            </a:p>
          </p:txBody>
        </p:sp>
      </p:grpSp>
      <p:sp>
        <p:nvSpPr>
          <p:cNvPr name="Freeform 27" id="27"/>
          <p:cNvSpPr/>
          <p:nvPr/>
        </p:nvSpPr>
        <p:spPr>
          <a:xfrm flipH="false" flipV="false" rot="0">
            <a:off x="13972048" y="5381067"/>
            <a:ext cx="3433721" cy="2347807"/>
          </a:xfrm>
          <a:custGeom>
            <a:avLst/>
            <a:gdLst/>
            <a:ahLst/>
            <a:cxnLst/>
            <a:rect r="r" b="b" t="t" l="l"/>
            <a:pathLst>
              <a:path h="2347807" w="3433721">
                <a:moveTo>
                  <a:pt x="0" y="0"/>
                </a:moveTo>
                <a:lnTo>
                  <a:pt x="3433721" y="0"/>
                </a:lnTo>
                <a:lnTo>
                  <a:pt x="3433721" y="2347807"/>
                </a:lnTo>
                <a:lnTo>
                  <a:pt x="0" y="2347807"/>
                </a:lnTo>
                <a:lnTo>
                  <a:pt x="0" y="0"/>
                </a:lnTo>
                <a:close/>
              </a:path>
            </a:pathLst>
          </a:custGeom>
          <a:blipFill>
            <a:blip r:embed="rId12"/>
            <a:stretch>
              <a:fillRect l="0" t="0" r="0" b="0"/>
            </a:stretch>
          </a:blipFill>
        </p:spPr>
      </p:sp>
      <p:sp>
        <p:nvSpPr>
          <p:cNvPr name="Freeform 28" id="28"/>
          <p:cNvSpPr/>
          <p:nvPr/>
        </p:nvSpPr>
        <p:spPr>
          <a:xfrm flipH="false" flipV="false" rot="0">
            <a:off x="13972048" y="7333179"/>
            <a:ext cx="3363449" cy="1446688"/>
          </a:xfrm>
          <a:custGeom>
            <a:avLst/>
            <a:gdLst/>
            <a:ahLst/>
            <a:cxnLst/>
            <a:rect r="r" b="b" t="t" l="l"/>
            <a:pathLst>
              <a:path h="1446688" w="3363449">
                <a:moveTo>
                  <a:pt x="0" y="0"/>
                </a:moveTo>
                <a:lnTo>
                  <a:pt x="3363449" y="0"/>
                </a:lnTo>
                <a:lnTo>
                  <a:pt x="3363449" y="1446688"/>
                </a:lnTo>
                <a:lnTo>
                  <a:pt x="0" y="1446688"/>
                </a:lnTo>
                <a:lnTo>
                  <a:pt x="0" y="0"/>
                </a:lnTo>
                <a:close/>
              </a:path>
            </a:pathLst>
          </a:custGeom>
          <a:blipFill>
            <a:blip r:embed="rId13"/>
            <a:stretch>
              <a:fillRect l="-9232" t="0" r="-9232" b="-873"/>
            </a:stretch>
          </a:blipFill>
        </p:spPr>
      </p:sp>
      <p:sp>
        <p:nvSpPr>
          <p:cNvPr name="Freeform 29" id="29"/>
          <p:cNvSpPr/>
          <p:nvPr/>
        </p:nvSpPr>
        <p:spPr>
          <a:xfrm flipH="false" flipV="false" rot="0">
            <a:off x="15126502" y="5929253"/>
            <a:ext cx="1660104" cy="2628132"/>
          </a:xfrm>
          <a:custGeom>
            <a:avLst/>
            <a:gdLst/>
            <a:ahLst/>
            <a:cxnLst/>
            <a:rect r="r" b="b" t="t" l="l"/>
            <a:pathLst>
              <a:path h="2628132" w="1660104">
                <a:moveTo>
                  <a:pt x="0" y="0"/>
                </a:moveTo>
                <a:lnTo>
                  <a:pt x="1660104" y="0"/>
                </a:lnTo>
                <a:lnTo>
                  <a:pt x="1660104" y="2628132"/>
                </a:lnTo>
                <a:lnTo>
                  <a:pt x="0" y="2628132"/>
                </a:lnTo>
                <a:lnTo>
                  <a:pt x="0" y="0"/>
                </a:lnTo>
                <a:close/>
              </a:path>
            </a:pathLst>
          </a:custGeom>
          <a:blipFill>
            <a:blip r:embed="rId14"/>
            <a:stretch>
              <a:fillRect l="0" t="0" r="0" b="0"/>
            </a:stretch>
          </a:blipFill>
        </p:spPr>
      </p:sp>
      <p:sp>
        <p:nvSpPr>
          <p:cNvPr name="Freeform 30" id="30"/>
          <p:cNvSpPr/>
          <p:nvPr/>
        </p:nvSpPr>
        <p:spPr>
          <a:xfrm flipH="false" flipV="false" rot="0">
            <a:off x="13972048" y="7976003"/>
            <a:ext cx="1253269" cy="575334"/>
          </a:xfrm>
          <a:custGeom>
            <a:avLst/>
            <a:gdLst/>
            <a:ahLst/>
            <a:cxnLst/>
            <a:rect r="r" b="b" t="t" l="l"/>
            <a:pathLst>
              <a:path h="575334" w="1253269">
                <a:moveTo>
                  <a:pt x="0" y="0"/>
                </a:moveTo>
                <a:lnTo>
                  <a:pt x="1253270" y="0"/>
                </a:lnTo>
                <a:lnTo>
                  <a:pt x="1253270" y="575334"/>
                </a:lnTo>
                <a:lnTo>
                  <a:pt x="0" y="575334"/>
                </a:lnTo>
                <a:lnTo>
                  <a:pt x="0" y="0"/>
                </a:lnTo>
                <a:close/>
              </a:path>
            </a:pathLst>
          </a:custGeom>
          <a:blipFill>
            <a:blip r:embed="rId15"/>
            <a:stretch>
              <a:fillRect l="-14452" t="0" r="-674" b="0"/>
            </a:stretch>
          </a:blipFill>
        </p:spPr>
      </p:sp>
      <p:sp>
        <p:nvSpPr>
          <p:cNvPr name="Freeform 31" id="31"/>
          <p:cNvSpPr/>
          <p:nvPr/>
        </p:nvSpPr>
        <p:spPr>
          <a:xfrm flipH="false" flipV="false" rot="0">
            <a:off x="13972048" y="6457392"/>
            <a:ext cx="3421694" cy="2322475"/>
          </a:xfrm>
          <a:custGeom>
            <a:avLst/>
            <a:gdLst/>
            <a:ahLst/>
            <a:cxnLst/>
            <a:rect r="r" b="b" t="t" l="l"/>
            <a:pathLst>
              <a:path h="2322475" w="3421694">
                <a:moveTo>
                  <a:pt x="0" y="0"/>
                </a:moveTo>
                <a:lnTo>
                  <a:pt x="3421694" y="0"/>
                </a:lnTo>
                <a:lnTo>
                  <a:pt x="3421694" y="2322475"/>
                </a:lnTo>
                <a:lnTo>
                  <a:pt x="0" y="2322475"/>
                </a:lnTo>
                <a:lnTo>
                  <a:pt x="0" y="0"/>
                </a:lnTo>
                <a:close/>
              </a:path>
            </a:pathLst>
          </a:custGeom>
          <a:blipFill>
            <a:blip r:embed="rId16"/>
            <a:stretch>
              <a:fillRect l="0" t="0" r="0" b="0"/>
            </a:stretch>
          </a:blipFill>
        </p:spPr>
      </p:sp>
      <p:sp>
        <p:nvSpPr>
          <p:cNvPr name="Freeform 32" id="32"/>
          <p:cNvSpPr/>
          <p:nvPr/>
        </p:nvSpPr>
        <p:spPr>
          <a:xfrm flipH="false" flipV="false" rot="0">
            <a:off x="11060612" y="4827182"/>
            <a:ext cx="461842" cy="496605"/>
          </a:xfrm>
          <a:custGeom>
            <a:avLst/>
            <a:gdLst/>
            <a:ahLst/>
            <a:cxnLst/>
            <a:rect r="r" b="b" t="t" l="l"/>
            <a:pathLst>
              <a:path h="496605" w="461842">
                <a:moveTo>
                  <a:pt x="0" y="0"/>
                </a:moveTo>
                <a:lnTo>
                  <a:pt x="461843" y="0"/>
                </a:lnTo>
                <a:lnTo>
                  <a:pt x="461843" y="496604"/>
                </a:lnTo>
                <a:lnTo>
                  <a:pt x="0" y="496604"/>
                </a:lnTo>
                <a:lnTo>
                  <a:pt x="0" y="0"/>
                </a:lnTo>
                <a:close/>
              </a:path>
            </a:pathLst>
          </a:custGeom>
          <a:blipFill>
            <a:blip r:embed="rId17"/>
            <a:stretch>
              <a:fillRect l="0" t="0" r="0" b="0"/>
            </a:stretch>
          </a:blipFill>
        </p:spPr>
      </p:sp>
      <p:sp>
        <p:nvSpPr>
          <p:cNvPr name="TextBox 33" id="33"/>
          <p:cNvSpPr txBox="true"/>
          <p:nvPr/>
        </p:nvSpPr>
        <p:spPr>
          <a:xfrm rot="0">
            <a:off x="545119" y="3081635"/>
            <a:ext cx="4238622" cy="1871365"/>
          </a:xfrm>
          <a:prstGeom prst="rect">
            <a:avLst/>
          </a:prstGeom>
        </p:spPr>
        <p:txBody>
          <a:bodyPr anchor="t" rtlCol="false" tIns="0" lIns="0" bIns="0" rIns="0">
            <a:spAutoFit/>
          </a:bodyPr>
          <a:lstStyle/>
          <a:p>
            <a:pPr algn="ctr">
              <a:lnSpc>
                <a:spcPts val="2985"/>
              </a:lnSpc>
            </a:pPr>
            <a:r>
              <a:rPr lang="en-US" sz="3317">
                <a:solidFill>
                  <a:srgbClr val="F9F7F0"/>
                </a:solidFill>
                <a:latin typeface="KG Primary Penmanship"/>
                <a:ea typeface="KG Primary Penmanship"/>
                <a:cs typeface="KG Primary Penmanship"/>
                <a:sym typeface="KG Primary Penmanship"/>
              </a:rPr>
              <a:t>Reduce Single-Use Plastics</a:t>
            </a:r>
          </a:p>
          <a:p>
            <a:pPr algn="ctr">
              <a:lnSpc>
                <a:spcPts val="1080"/>
              </a:lnSpc>
            </a:pPr>
          </a:p>
          <a:p>
            <a:pPr algn="ctr">
              <a:lnSpc>
                <a:spcPts val="2625"/>
              </a:lnSpc>
            </a:pPr>
            <a:r>
              <a:rPr lang="en-US" sz="2917">
                <a:solidFill>
                  <a:srgbClr val="F9F7F0"/>
                </a:solidFill>
                <a:latin typeface="KG Primary Penmanship"/>
                <a:ea typeface="KG Primary Penmanship"/>
                <a:cs typeface="KG Primary Penmanship"/>
                <a:sym typeface="KG Primary Penmanship"/>
              </a:rPr>
              <a:t>R</a:t>
            </a:r>
            <a:r>
              <a:rPr lang="en-US" sz="2917">
                <a:solidFill>
                  <a:srgbClr val="F9F7F0"/>
                </a:solidFill>
                <a:latin typeface="KG Primary Penmanship"/>
                <a:ea typeface="KG Primary Penmanship"/>
                <a:cs typeface="KG Primary Penmanship"/>
                <a:sym typeface="KG Primary Penmanship"/>
              </a:rPr>
              <a:t>efillable water bottles, resusable bags, and containers help to minimize plastic waste that can end up in oceans and rivers.</a:t>
            </a:r>
          </a:p>
        </p:txBody>
      </p:sp>
      <p:sp>
        <p:nvSpPr>
          <p:cNvPr name="TextBox 34" id="34"/>
          <p:cNvSpPr txBox="true"/>
          <p:nvPr/>
        </p:nvSpPr>
        <p:spPr>
          <a:xfrm rot="0">
            <a:off x="5369321" y="3273345"/>
            <a:ext cx="2926583" cy="398145"/>
          </a:xfrm>
          <a:prstGeom prst="rect">
            <a:avLst/>
          </a:prstGeom>
        </p:spPr>
        <p:txBody>
          <a:bodyPr anchor="t" rtlCol="false" tIns="0" lIns="0" bIns="0" rIns="0">
            <a:spAutoFit/>
          </a:bodyPr>
          <a:lstStyle/>
          <a:p>
            <a:pPr algn="ctr">
              <a:lnSpc>
                <a:spcPts val="2880"/>
              </a:lnSpc>
            </a:pPr>
            <a:r>
              <a:rPr lang="en-US" sz="3200">
                <a:solidFill>
                  <a:srgbClr val="F9F7F0"/>
                </a:solidFill>
                <a:latin typeface="KG Primary Penmanship"/>
                <a:ea typeface="KG Primary Penmanship"/>
                <a:cs typeface="KG Primary Penmanship"/>
                <a:sym typeface="KG Primary Penmanship"/>
              </a:rPr>
              <a:t>Spread the Message </a:t>
            </a:r>
          </a:p>
        </p:txBody>
      </p:sp>
      <p:sp>
        <p:nvSpPr>
          <p:cNvPr name="TextBox 35" id="35"/>
          <p:cNvSpPr txBox="true"/>
          <p:nvPr/>
        </p:nvSpPr>
        <p:spPr>
          <a:xfrm rot="0">
            <a:off x="9144000" y="3072110"/>
            <a:ext cx="4016880" cy="1584791"/>
          </a:xfrm>
          <a:prstGeom prst="rect">
            <a:avLst/>
          </a:prstGeom>
        </p:spPr>
        <p:txBody>
          <a:bodyPr anchor="t" rtlCol="false" tIns="0" lIns="0" bIns="0" rIns="0">
            <a:spAutoFit/>
          </a:bodyPr>
          <a:lstStyle/>
          <a:p>
            <a:pPr algn="ctr">
              <a:lnSpc>
                <a:spcPts val="2786"/>
              </a:lnSpc>
            </a:pPr>
            <a:r>
              <a:rPr lang="en-US" sz="3095">
                <a:solidFill>
                  <a:srgbClr val="F9F7F0"/>
                </a:solidFill>
                <a:latin typeface="KG Primary Penmanship"/>
                <a:ea typeface="KG Primary Penmanship"/>
                <a:cs typeface="KG Primary Penmanship"/>
                <a:sym typeface="KG Primary Penmanship"/>
              </a:rPr>
              <a:t>Participate in Tree Planting</a:t>
            </a:r>
          </a:p>
          <a:p>
            <a:pPr algn="ctr">
              <a:lnSpc>
                <a:spcPts val="1080"/>
              </a:lnSpc>
            </a:pPr>
          </a:p>
          <a:p>
            <a:pPr algn="ctr">
              <a:lnSpc>
                <a:spcPts val="2786"/>
              </a:lnSpc>
            </a:pPr>
            <a:r>
              <a:rPr lang="en-US" sz="3095">
                <a:solidFill>
                  <a:srgbClr val="F9F7F0"/>
                </a:solidFill>
                <a:latin typeface="KG Primary Penmanship"/>
                <a:ea typeface="KG Primary Penmanship"/>
                <a:cs typeface="KG Primary Penmanship"/>
                <a:sym typeface="KG Primary Penmanship"/>
              </a:rPr>
              <a:t>Join or organize tree planting activities to help restore and expand natural habitats.</a:t>
            </a:r>
          </a:p>
        </p:txBody>
      </p:sp>
      <p:sp>
        <p:nvSpPr>
          <p:cNvPr name="TextBox 36" id="36"/>
          <p:cNvSpPr txBox="true"/>
          <p:nvPr/>
        </p:nvSpPr>
        <p:spPr>
          <a:xfrm rot="0">
            <a:off x="13449300" y="3273345"/>
            <a:ext cx="4398535" cy="1899285"/>
          </a:xfrm>
          <a:prstGeom prst="rect">
            <a:avLst/>
          </a:prstGeom>
        </p:spPr>
        <p:txBody>
          <a:bodyPr anchor="t" rtlCol="false" tIns="0" lIns="0" bIns="0" rIns="0">
            <a:spAutoFit/>
          </a:bodyPr>
          <a:lstStyle/>
          <a:p>
            <a:pPr algn="ctr">
              <a:lnSpc>
                <a:spcPts val="2880"/>
              </a:lnSpc>
              <a:spcBef>
                <a:spcPct val="0"/>
              </a:spcBef>
            </a:pPr>
            <a:r>
              <a:rPr lang="en-US" sz="3200">
                <a:solidFill>
                  <a:srgbClr val="F9F7F0"/>
                </a:solidFill>
                <a:latin typeface="KG Primary Penmanship"/>
                <a:ea typeface="KG Primary Penmanship"/>
                <a:cs typeface="KG Primary Penmanship"/>
                <a:sym typeface="KG Primary Penmanship"/>
              </a:rPr>
              <a:t>Green Spaces</a:t>
            </a:r>
          </a:p>
          <a:p>
            <a:pPr algn="ctr">
              <a:lnSpc>
                <a:spcPts val="1080"/>
              </a:lnSpc>
              <a:spcBef>
                <a:spcPct val="0"/>
              </a:spcBef>
            </a:pPr>
          </a:p>
          <a:p>
            <a:pPr algn="ctr" marL="0" indent="0" lvl="1">
              <a:lnSpc>
                <a:spcPts val="2700"/>
              </a:lnSpc>
              <a:spcBef>
                <a:spcPct val="0"/>
              </a:spcBef>
            </a:pPr>
            <a:r>
              <a:rPr lang="en-US" sz="3000">
                <a:solidFill>
                  <a:srgbClr val="F9F7F0"/>
                </a:solidFill>
                <a:latin typeface="KG Primary Penmanship"/>
                <a:ea typeface="KG Primary Penmanship"/>
                <a:cs typeface="KG Primary Penmanship"/>
                <a:sym typeface="KG Primary Penmanship"/>
              </a:rPr>
              <a:t> Support and advocate for the preservation of local parks and natural areas to maintain healthy terrestrial and aquatic habitats.</a:t>
            </a:r>
          </a:p>
        </p:txBody>
      </p:sp>
      <p:sp>
        <p:nvSpPr>
          <p:cNvPr name="TextBox 37" id="37"/>
          <p:cNvSpPr txBox="true"/>
          <p:nvPr/>
        </p:nvSpPr>
        <p:spPr>
          <a:xfrm rot="0">
            <a:off x="5330430" y="3772655"/>
            <a:ext cx="3004364" cy="1785620"/>
          </a:xfrm>
          <a:prstGeom prst="rect">
            <a:avLst/>
          </a:prstGeom>
        </p:spPr>
        <p:txBody>
          <a:bodyPr anchor="t" rtlCol="false" tIns="0" lIns="0" bIns="0" rIns="0">
            <a:spAutoFit/>
          </a:bodyPr>
          <a:lstStyle/>
          <a:p>
            <a:pPr algn="ctr">
              <a:lnSpc>
                <a:spcPts val="2799"/>
              </a:lnSpc>
            </a:pPr>
            <a:r>
              <a:rPr lang="en-US" sz="2799">
                <a:solidFill>
                  <a:srgbClr val="FFFFFF"/>
                </a:solidFill>
                <a:latin typeface="KG Primary Penmanship"/>
                <a:ea typeface="KG Primary Penmanship"/>
                <a:cs typeface="KG Primary Penmanship"/>
                <a:sym typeface="KG Primary Penmanship"/>
              </a:rPr>
              <a:t>Raise awareness about the importance of keeping waterways clean and the effects of pollution on aquatic life</a:t>
            </a:r>
          </a:p>
        </p:txBody>
      </p:sp>
      <p:sp>
        <p:nvSpPr>
          <p:cNvPr name="TextBox 38" id="38"/>
          <p:cNvSpPr txBox="true"/>
          <p:nvPr/>
        </p:nvSpPr>
        <p:spPr>
          <a:xfrm rot="0">
            <a:off x="5269257" y="9325914"/>
            <a:ext cx="2965473" cy="468630"/>
          </a:xfrm>
          <a:prstGeom prst="rect">
            <a:avLst/>
          </a:prstGeom>
        </p:spPr>
        <p:txBody>
          <a:bodyPr anchor="t" rtlCol="false" tIns="0" lIns="0" bIns="0" rIns="0">
            <a:spAutoFit/>
          </a:bodyPr>
          <a:lstStyle/>
          <a:p>
            <a:pPr algn="ctr">
              <a:lnSpc>
                <a:spcPts val="1200"/>
              </a:lnSpc>
            </a:pPr>
            <a:r>
              <a:rPr lang="en-US" sz="1200">
                <a:solidFill>
                  <a:srgbClr val="000000"/>
                </a:solidFill>
                <a:latin typeface="KG Primary Penmanship"/>
                <a:ea typeface="KG Primary Penmanship"/>
                <a:cs typeface="KG Primary Penmanship"/>
                <a:sym typeface="KG Primary Penmanship"/>
              </a:rPr>
              <a:t>The NACD Poster and Photo contests are a great way to help spread the mesage about natural resource conservation in your community and beyond!</a:t>
            </a:r>
          </a:p>
        </p:txBody>
      </p:sp>
    </p:spTree>
  </p:cSld>
  <p:clrMapOvr>
    <a:masterClrMapping/>
  </p:clrMapOvr>
  <p:transition spd="fast">
    <p:fade/>
  </p:transition>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4D5F75"/>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3810000" y="-4339167"/>
            <a:ext cx="10668000" cy="18965333"/>
          </a:xfrm>
          <a:custGeom>
            <a:avLst/>
            <a:gdLst/>
            <a:ahLst/>
            <a:cxnLst/>
            <a:rect r="r" b="b" t="t" l="l"/>
            <a:pathLst>
              <a:path h="18965333" w="10668000">
                <a:moveTo>
                  <a:pt x="0" y="0"/>
                </a:moveTo>
                <a:lnTo>
                  <a:pt x="10668000" y="0"/>
                </a:lnTo>
                <a:lnTo>
                  <a:pt x="10668000" y="18965334"/>
                </a:lnTo>
                <a:lnTo>
                  <a:pt x="0" y="18965334"/>
                </a:lnTo>
                <a:lnTo>
                  <a:pt x="0" y="0"/>
                </a:lnTo>
                <a:close/>
              </a:path>
            </a:pathLst>
          </a:custGeom>
          <a:blipFill>
            <a:blip r:embed="rId2"/>
            <a:stretch>
              <a:fillRect l="0" t="0" r="0" b="0"/>
            </a:stretch>
          </a:blipFill>
        </p:spPr>
      </p:sp>
      <p:sp>
        <p:nvSpPr>
          <p:cNvPr name="TextBox 3" id="3"/>
          <p:cNvSpPr txBox="true"/>
          <p:nvPr/>
        </p:nvSpPr>
        <p:spPr>
          <a:xfrm rot="0">
            <a:off x="1331719" y="8886181"/>
            <a:ext cx="14704024" cy="1064814"/>
          </a:xfrm>
          <a:prstGeom prst="rect">
            <a:avLst/>
          </a:prstGeom>
        </p:spPr>
        <p:txBody>
          <a:bodyPr anchor="t" rtlCol="false" tIns="0" lIns="0" bIns="0" rIns="0">
            <a:spAutoFit/>
          </a:bodyPr>
          <a:lstStyle/>
          <a:p>
            <a:pPr algn="ctr">
              <a:lnSpc>
                <a:spcPts val="4140"/>
              </a:lnSpc>
            </a:pPr>
            <a:r>
              <a:rPr lang="en-US" sz="3763" spc="-75">
                <a:solidFill>
                  <a:srgbClr val="FFFFFF"/>
                </a:solidFill>
                <a:latin typeface="KG Primary Penmanship"/>
                <a:ea typeface="KG Primary Penmanship"/>
                <a:cs typeface="KG Primary Penmanship"/>
                <a:sym typeface="KG Primary Penmanship"/>
              </a:rPr>
              <a:t>Sign up for eResource to discover the latest updates from your local conservation districts!</a:t>
            </a:r>
          </a:p>
          <a:p>
            <a:pPr algn="ctr" marL="0" indent="0" lvl="0">
              <a:lnSpc>
                <a:spcPts val="4140"/>
              </a:lnSpc>
              <a:spcBef>
                <a:spcPct val="0"/>
              </a:spcBef>
            </a:pPr>
            <a:r>
              <a:rPr lang="en-US" sz="3763" spc="-75">
                <a:solidFill>
                  <a:srgbClr val="FFFFFF"/>
                </a:solidFill>
                <a:latin typeface="KG Primary Penmanship"/>
                <a:ea typeface="KG Primary Penmanship"/>
                <a:cs typeface="KG Primary Penmanship"/>
                <a:sym typeface="KG Primary Penmanship"/>
              </a:rPr>
              <a:t>https://www.nacdnet.org/news-and-events/publications/eresource/</a:t>
            </a:r>
          </a:p>
        </p:txBody>
      </p:sp>
      <p:grpSp>
        <p:nvGrpSpPr>
          <p:cNvPr name="Group 4" id="4"/>
          <p:cNvGrpSpPr/>
          <p:nvPr/>
        </p:nvGrpSpPr>
        <p:grpSpPr>
          <a:xfrm rot="0">
            <a:off x="15902212" y="8896925"/>
            <a:ext cx="1054070" cy="1054070"/>
            <a:chOff x="0" y="0"/>
            <a:chExt cx="1405427" cy="1405427"/>
          </a:xfrm>
        </p:grpSpPr>
        <p:sp>
          <p:nvSpPr>
            <p:cNvPr name="Freeform 5" id="5"/>
            <p:cNvSpPr/>
            <p:nvPr/>
          </p:nvSpPr>
          <p:spPr>
            <a:xfrm flipH="false" flipV="false" rot="0">
              <a:off x="0" y="0"/>
              <a:ext cx="1405427" cy="1405427"/>
            </a:xfrm>
            <a:custGeom>
              <a:avLst/>
              <a:gdLst/>
              <a:ahLst/>
              <a:cxnLst/>
              <a:rect r="r" b="b" t="t" l="l"/>
              <a:pathLst>
                <a:path h="1405427" w="1405427">
                  <a:moveTo>
                    <a:pt x="0" y="0"/>
                  </a:moveTo>
                  <a:lnTo>
                    <a:pt x="1405427" y="0"/>
                  </a:lnTo>
                  <a:lnTo>
                    <a:pt x="1405427" y="1405427"/>
                  </a:lnTo>
                  <a:lnTo>
                    <a:pt x="0" y="140542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sp>
        <p:nvSpPr>
          <p:cNvPr name="TextBox 6" id="6"/>
          <p:cNvSpPr txBox="true"/>
          <p:nvPr/>
        </p:nvSpPr>
        <p:spPr>
          <a:xfrm rot="0">
            <a:off x="1331719" y="755555"/>
            <a:ext cx="16545102" cy="7530465"/>
          </a:xfrm>
          <a:prstGeom prst="rect">
            <a:avLst/>
          </a:prstGeom>
        </p:spPr>
        <p:txBody>
          <a:bodyPr anchor="t" rtlCol="false" tIns="0" lIns="0" bIns="0" rIns="0">
            <a:spAutoFit/>
          </a:bodyPr>
          <a:lstStyle/>
          <a:p>
            <a:pPr algn="ctr">
              <a:lnSpc>
                <a:spcPts val="7919"/>
              </a:lnSpc>
            </a:pPr>
            <a:r>
              <a:rPr lang="en-US" sz="7199" spc="-143">
                <a:solidFill>
                  <a:srgbClr val="FFFFFF"/>
                </a:solidFill>
                <a:latin typeface="KG Primary Penmanship"/>
                <a:ea typeface="KG Primary Penmanship"/>
                <a:cs typeface="KG Primary Penmanship"/>
                <a:sym typeface="KG Primary Penmanship"/>
              </a:rPr>
              <a:t>Do you have a successful habitat restoration project? We would love to hear more about it!</a:t>
            </a:r>
          </a:p>
          <a:p>
            <a:pPr algn="ctr">
              <a:lnSpc>
                <a:spcPts val="7919"/>
              </a:lnSpc>
            </a:pPr>
          </a:p>
          <a:p>
            <a:pPr algn="ctr">
              <a:lnSpc>
                <a:spcPts val="3960"/>
              </a:lnSpc>
            </a:pPr>
          </a:p>
          <a:p>
            <a:pPr algn="ctr">
              <a:lnSpc>
                <a:spcPts val="7919"/>
              </a:lnSpc>
            </a:pPr>
          </a:p>
          <a:p>
            <a:pPr algn="ctr">
              <a:lnSpc>
                <a:spcPts val="7919"/>
              </a:lnSpc>
            </a:pPr>
          </a:p>
          <a:p>
            <a:pPr algn="ctr">
              <a:lnSpc>
                <a:spcPts val="7919"/>
              </a:lnSpc>
            </a:pPr>
            <a:r>
              <a:rPr lang="en-US" sz="7199" spc="-143">
                <a:solidFill>
                  <a:srgbClr val="FFFFFF"/>
                </a:solidFill>
                <a:latin typeface="KG Primary Penmanship"/>
                <a:ea typeface="KG Primary Penmanship"/>
                <a:cs typeface="KG Primary Penmanship"/>
                <a:sym typeface="KG Primary Penmanship"/>
              </a:rPr>
              <a:t>Share it with us at info@nacdnet.org</a:t>
            </a:r>
          </a:p>
          <a:p>
            <a:pPr algn="ctr" marL="0" indent="0" lvl="0">
              <a:lnSpc>
                <a:spcPts val="7919"/>
              </a:lnSpc>
              <a:spcBef>
                <a:spcPct val="0"/>
              </a:spcBef>
            </a:pPr>
            <a:r>
              <a:rPr lang="en-US" sz="7199" spc="-143">
                <a:solidFill>
                  <a:srgbClr val="FFFFFF"/>
                </a:solidFill>
                <a:latin typeface="KG Primary Penmanship"/>
                <a:ea typeface="KG Primary Penmanship"/>
                <a:cs typeface="KG Primary Penmanship"/>
                <a:sym typeface="KG Primary Penmanship"/>
              </a:rPr>
              <a:t>Subject line: Habitat Project Success Story</a:t>
            </a:r>
          </a:p>
        </p:txBody>
      </p:sp>
      <p:sp>
        <p:nvSpPr>
          <p:cNvPr name="Freeform 7" id="7"/>
          <p:cNvSpPr/>
          <p:nvPr/>
        </p:nvSpPr>
        <p:spPr>
          <a:xfrm flipH="false" flipV="false" rot="0">
            <a:off x="5135589" y="1419821"/>
            <a:ext cx="8016823" cy="5341208"/>
          </a:xfrm>
          <a:custGeom>
            <a:avLst/>
            <a:gdLst/>
            <a:ahLst/>
            <a:cxnLst/>
            <a:rect r="r" b="b" t="t" l="l"/>
            <a:pathLst>
              <a:path h="5341208" w="8016823">
                <a:moveTo>
                  <a:pt x="0" y="0"/>
                </a:moveTo>
                <a:lnTo>
                  <a:pt x="8016822" y="0"/>
                </a:lnTo>
                <a:lnTo>
                  <a:pt x="8016822" y="5341208"/>
                </a:lnTo>
                <a:lnTo>
                  <a:pt x="0" y="5341208"/>
                </a:lnTo>
                <a:lnTo>
                  <a:pt x="0" y="0"/>
                </a:lnTo>
                <a:close/>
              </a:path>
            </a:pathLst>
          </a:custGeom>
          <a:blipFill>
            <a:blip r:embed="rId5"/>
            <a:stretch>
              <a:fillRect l="0" t="0" r="0" b="0"/>
            </a:stretch>
          </a:blipFill>
        </p:spPr>
      </p:sp>
    </p:spTree>
  </p:cSld>
  <p:clrMapOvr>
    <a:masterClrMapping/>
  </p:clrMapOvr>
  <p:transition spd="fast">
    <p:fade/>
  </p:transition>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759AAB"/>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3869375" y="-4279792"/>
            <a:ext cx="10625250" cy="18889333"/>
          </a:xfrm>
          <a:custGeom>
            <a:avLst/>
            <a:gdLst/>
            <a:ahLst/>
            <a:cxnLst/>
            <a:rect r="r" b="b" t="t" l="l"/>
            <a:pathLst>
              <a:path h="18889333" w="10625250">
                <a:moveTo>
                  <a:pt x="0" y="0"/>
                </a:moveTo>
                <a:lnTo>
                  <a:pt x="10625250" y="0"/>
                </a:lnTo>
                <a:lnTo>
                  <a:pt x="10625250" y="18889334"/>
                </a:lnTo>
                <a:lnTo>
                  <a:pt x="0" y="18889334"/>
                </a:lnTo>
                <a:lnTo>
                  <a:pt x="0" y="0"/>
                </a:lnTo>
                <a:close/>
              </a:path>
            </a:pathLst>
          </a:custGeom>
          <a:blipFill>
            <a:blip r:embed="rId2"/>
            <a:stretch>
              <a:fillRect l="0" t="0" r="0" b="0"/>
            </a:stretch>
          </a:blipFill>
        </p:spPr>
      </p:sp>
      <p:grpSp>
        <p:nvGrpSpPr>
          <p:cNvPr name="Group 3" id="3"/>
          <p:cNvGrpSpPr/>
          <p:nvPr/>
        </p:nvGrpSpPr>
        <p:grpSpPr>
          <a:xfrm rot="0">
            <a:off x="1720651" y="1407713"/>
            <a:ext cx="14846698" cy="8275400"/>
            <a:chOff x="0" y="0"/>
            <a:chExt cx="3916853" cy="2183215"/>
          </a:xfrm>
        </p:grpSpPr>
        <p:sp>
          <p:nvSpPr>
            <p:cNvPr name="Freeform 4" id="4"/>
            <p:cNvSpPr/>
            <p:nvPr/>
          </p:nvSpPr>
          <p:spPr>
            <a:xfrm flipH="false" flipV="false" rot="0">
              <a:off x="0" y="0"/>
              <a:ext cx="3916854" cy="2183215"/>
            </a:xfrm>
            <a:custGeom>
              <a:avLst/>
              <a:gdLst/>
              <a:ahLst/>
              <a:cxnLst/>
              <a:rect r="r" b="b" t="t" l="l"/>
              <a:pathLst>
                <a:path h="2183215" w="3916854">
                  <a:moveTo>
                    <a:pt x="26594" y="0"/>
                  </a:moveTo>
                  <a:lnTo>
                    <a:pt x="3890259" y="0"/>
                  </a:lnTo>
                  <a:cubicBezTo>
                    <a:pt x="3897312" y="0"/>
                    <a:pt x="3904077" y="2802"/>
                    <a:pt x="3909064" y="7789"/>
                  </a:cubicBezTo>
                  <a:cubicBezTo>
                    <a:pt x="3914052" y="12777"/>
                    <a:pt x="3916854" y="19541"/>
                    <a:pt x="3916854" y="26594"/>
                  </a:cubicBezTo>
                  <a:lnTo>
                    <a:pt x="3916854" y="2156620"/>
                  </a:lnTo>
                  <a:cubicBezTo>
                    <a:pt x="3916854" y="2163674"/>
                    <a:pt x="3914052" y="2170438"/>
                    <a:pt x="3909064" y="2175425"/>
                  </a:cubicBezTo>
                  <a:cubicBezTo>
                    <a:pt x="3904077" y="2180413"/>
                    <a:pt x="3897312" y="2183215"/>
                    <a:pt x="3890259" y="2183215"/>
                  </a:cubicBezTo>
                  <a:lnTo>
                    <a:pt x="26594" y="2183215"/>
                  </a:lnTo>
                  <a:cubicBezTo>
                    <a:pt x="19541" y="2183215"/>
                    <a:pt x="12777" y="2180413"/>
                    <a:pt x="7789" y="2175425"/>
                  </a:cubicBezTo>
                  <a:cubicBezTo>
                    <a:pt x="2802" y="2170438"/>
                    <a:pt x="0" y="2163674"/>
                    <a:pt x="0" y="2156620"/>
                  </a:cubicBezTo>
                  <a:lnTo>
                    <a:pt x="0" y="26594"/>
                  </a:lnTo>
                  <a:cubicBezTo>
                    <a:pt x="0" y="19541"/>
                    <a:pt x="2802" y="12777"/>
                    <a:pt x="7789" y="7789"/>
                  </a:cubicBezTo>
                  <a:cubicBezTo>
                    <a:pt x="12777" y="2802"/>
                    <a:pt x="19541" y="0"/>
                    <a:pt x="26594" y="0"/>
                  </a:cubicBezTo>
                  <a:close/>
                </a:path>
              </a:pathLst>
            </a:custGeom>
            <a:solidFill>
              <a:srgbClr val="F3E6D2"/>
            </a:solidFill>
            <a:ln w="9525" cap="rnd">
              <a:solidFill>
                <a:srgbClr val="000000"/>
              </a:solidFill>
              <a:prstDash val="solid"/>
              <a:round/>
            </a:ln>
          </p:spPr>
        </p:sp>
        <p:sp>
          <p:nvSpPr>
            <p:cNvPr name="TextBox 5" id="5"/>
            <p:cNvSpPr txBox="true"/>
            <p:nvPr/>
          </p:nvSpPr>
          <p:spPr>
            <a:xfrm>
              <a:off x="0" y="-47625"/>
              <a:ext cx="3916853" cy="2230840"/>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5459574">
            <a:off x="5467269" y="-4000025"/>
            <a:ext cx="1445371" cy="10261062"/>
            <a:chOff x="0" y="0"/>
            <a:chExt cx="1426210" cy="10125033"/>
          </a:xfrm>
        </p:grpSpPr>
        <p:sp>
          <p:nvSpPr>
            <p:cNvPr name="Freeform 7" id="7"/>
            <p:cNvSpPr/>
            <p:nvPr/>
          </p:nvSpPr>
          <p:spPr>
            <a:xfrm flipH="false" flipV="false" rot="0">
              <a:off x="-127" y="127"/>
              <a:ext cx="1426083" cy="10132018"/>
            </a:xfrm>
            <a:custGeom>
              <a:avLst/>
              <a:gdLst/>
              <a:ahLst/>
              <a:cxnLst/>
              <a:rect r="r" b="b" t="t" l="l"/>
              <a:pathLst>
                <a:path h="10132018" w="1426083">
                  <a:moveTo>
                    <a:pt x="1025017" y="10119318"/>
                  </a:moveTo>
                  <a:cubicBezTo>
                    <a:pt x="969137" y="10132018"/>
                    <a:pt x="943737" y="10119318"/>
                    <a:pt x="886587" y="10119318"/>
                  </a:cubicBezTo>
                  <a:cubicBezTo>
                    <a:pt x="829437" y="10119318"/>
                    <a:pt x="738378" y="10106618"/>
                    <a:pt x="738378" y="10106618"/>
                  </a:cubicBezTo>
                  <a:lnTo>
                    <a:pt x="707771" y="10106618"/>
                  </a:lnTo>
                  <a:lnTo>
                    <a:pt x="631063" y="10093918"/>
                  </a:lnTo>
                  <a:cubicBezTo>
                    <a:pt x="631063" y="10093918"/>
                    <a:pt x="533400" y="10106618"/>
                    <a:pt x="457581" y="10093918"/>
                  </a:cubicBezTo>
                  <a:cubicBezTo>
                    <a:pt x="381762" y="10081218"/>
                    <a:pt x="296418" y="10093918"/>
                    <a:pt x="296418" y="10093918"/>
                  </a:cubicBezTo>
                  <a:cubicBezTo>
                    <a:pt x="240284" y="10093918"/>
                    <a:pt x="162814" y="10089600"/>
                    <a:pt x="119507" y="10060390"/>
                  </a:cubicBezTo>
                  <a:cubicBezTo>
                    <a:pt x="47371" y="10011749"/>
                    <a:pt x="25400" y="9941518"/>
                    <a:pt x="0" y="9835727"/>
                  </a:cubicBezTo>
                  <a:lnTo>
                    <a:pt x="0" y="9635194"/>
                  </a:lnTo>
                  <a:cubicBezTo>
                    <a:pt x="0" y="9635194"/>
                    <a:pt x="12700" y="9550231"/>
                    <a:pt x="12700" y="9491938"/>
                  </a:cubicBezTo>
                  <a:cubicBezTo>
                    <a:pt x="12700" y="9433645"/>
                    <a:pt x="0" y="9343729"/>
                    <a:pt x="0" y="9343729"/>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907034" y="0"/>
                  </a:lnTo>
                  <a:cubicBezTo>
                    <a:pt x="1007110" y="0"/>
                    <a:pt x="1075563" y="12700"/>
                    <a:pt x="1075563" y="12700"/>
                  </a:cubicBezTo>
                  <a:cubicBezTo>
                    <a:pt x="1139698" y="12700"/>
                    <a:pt x="1228471" y="36322"/>
                    <a:pt x="1286383" y="50800"/>
                  </a:cubicBezTo>
                  <a:cubicBezTo>
                    <a:pt x="1387983" y="76200"/>
                    <a:pt x="1413383" y="254000"/>
                    <a:pt x="1413383" y="350520"/>
                  </a:cubicBezTo>
                  <a:lnTo>
                    <a:pt x="1413383" y="9252924"/>
                  </a:lnTo>
                  <a:cubicBezTo>
                    <a:pt x="1413383" y="9252924"/>
                    <a:pt x="1426083" y="9621605"/>
                    <a:pt x="1426083" y="9654625"/>
                  </a:cubicBezTo>
                  <a:cubicBezTo>
                    <a:pt x="1426083" y="9687645"/>
                    <a:pt x="1403604" y="9795595"/>
                    <a:pt x="1385697" y="9841823"/>
                  </a:cubicBezTo>
                  <a:cubicBezTo>
                    <a:pt x="1360678" y="9906466"/>
                    <a:pt x="1370838" y="9963362"/>
                    <a:pt x="1319022" y="10007558"/>
                  </a:cubicBezTo>
                  <a:cubicBezTo>
                    <a:pt x="1282954" y="10038419"/>
                    <a:pt x="1228852" y="10075757"/>
                    <a:pt x="1183640" y="10092902"/>
                  </a:cubicBezTo>
                  <a:cubicBezTo>
                    <a:pt x="1138428" y="10110047"/>
                    <a:pt x="1080643" y="10106745"/>
                    <a:pt x="1024763" y="10119445"/>
                  </a:cubicBezTo>
                  <a:close/>
                </a:path>
              </a:pathLst>
            </a:custGeom>
            <a:solidFill>
              <a:srgbClr val="4D5F75"/>
            </a:solidFill>
          </p:spPr>
        </p:sp>
      </p:grpSp>
      <p:sp>
        <p:nvSpPr>
          <p:cNvPr name="Freeform 8" id="8"/>
          <p:cNvSpPr/>
          <p:nvPr/>
        </p:nvSpPr>
        <p:spPr>
          <a:xfrm flipH="false" flipV="false" rot="-2023582">
            <a:off x="883382" y="411364"/>
            <a:ext cx="857798" cy="245085"/>
          </a:xfrm>
          <a:custGeom>
            <a:avLst/>
            <a:gdLst/>
            <a:ahLst/>
            <a:cxnLst/>
            <a:rect r="r" b="b" t="t" l="l"/>
            <a:pathLst>
              <a:path h="245085" w="857798">
                <a:moveTo>
                  <a:pt x="0" y="0"/>
                </a:moveTo>
                <a:lnTo>
                  <a:pt x="857799" y="0"/>
                </a:lnTo>
                <a:lnTo>
                  <a:pt x="857799" y="245085"/>
                </a:lnTo>
                <a:lnTo>
                  <a:pt x="0" y="24508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9" id="9"/>
          <p:cNvSpPr txBox="true"/>
          <p:nvPr/>
        </p:nvSpPr>
        <p:spPr>
          <a:xfrm rot="0">
            <a:off x="2264122" y="2259062"/>
            <a:ext cx="13895225" cy="6932351"/>
          </a:xfrm>
          <a:prstGeom prst="rect">
            <a:avLst/>
          </a:prstGeom>
        </p:spPr>
        <p:txBody>
          <a:bodyPr anchor="t" rtlCol="false" tIns="0" lIns="0" bIns="0" rIns="0">
            <a:spAutoFit/>
          </a:bodyPr>
          <a:lstStyle/>
          <a:p>
            <a:pPr algn="l">
              <a:lnSpc>
                <a:spcPts val="3565"/>
              </a:lnSpc>
            </a:pPr>
            <a:r>
              <a:rPr lang="en-US" sz="3021">
                <a:solidFill>
                  <a:srgbClr val="000000"/>
                </a:solidFill>
                <a:latin typeface="KG Primary Penmanship"/>
                <a:ea typeface="KG Primary Penmanship"/>
                <a:cs typeface="KG Primary Penmanship"/>
                <a:sym typeface="KG Primary Penmanship"/>
              </a:rPr>
              <a:t>The National Association of Conservation Districts Stewardship Week, an annual program since 1955, stands as one of the nation’s largest initiatives dedicated to promoting the conservation of natural resources. Occurring between the last Sunday in April and the first Sunday in May, this week-long event serves as a powerful reminder of our personal responsibilities to safeguard our precious natural resources.</a:t>
            </a:r>
          </a:p>
          <a:p>
            <a:pPr algn="l">
              <a:lnSpc>
                <a:spcPts val="1777"/>
              </a:lnSpc>
            </a:pPr>
          </a:p>
          <a:p>
            <a:pPr algn="l">
              <a:lnSpc>
                <a:spcPts val="3565"/>
              </a:lnSpc>
            </a:pPr>
            <a:r>
              <a:rPr lang="en-US" sz="3021">
                <a:solidFill>
                  <a:srgbClr val="000000"/>
                </a:solidFill>
                <a:latin typeface="KG Primary Penmanship"/>
                <a:ea typeface="KG Primary Penmanship"/>
                <a:cs typeface="KG Primary Penmanship"/>
                <a:sym typeface="KG Primary Penmanship"/>
              </a:rPr>
              <a:t>The 2025 Stewardship theme “Home is Where the Habitat is.” highlights the essential role of both natural and managed habitats in our conservation efforts. Please visit www.nacdnet.org/store/ for the 2025 NACD Stewardship and Education themed branding kit and free downloads.</a:t>
            </a:r>
          </a:p>
          <a:p>
            <a:pPr algn="l">
              <a:lnSpc>
                <a:spcPts val="1777"/>
              </a:lnSpc>
            </a:pPr>
          </a:p>
          <a:p>
            <a:pPr algn="l">
              <a:lnSpc>
                <a:spcPts val="3565"/>
              </a:lnSpc>
            </a:pPr>
            <a:r>
              <a:rPr lang="en-US" sz="3021">
                <a:solidFill>
                  <a:srgbClr val="000000"/>
                </a:solidFill>
                <a:latin typeface="KG Primary Penmanship"/>
                <a:ea typeface="KG Primary Penmanship"/>
                <a:cs typeface="KG Primary Penmanship"/>
                <a:sym typeface="KG Primary Penmanship"/>
              </a:rPr>
              <a:t>While Stewardship Week is a focused event, our commitment to celebrating and safeguarding these habitats extends throughout the entire year. Our conservation community is dedicated to protecting a wide range of ecosystems—from pristine natural landscapes to carefully enhanced habitats. These efforts are critical in supporting biodiversity and maintaining ecological balance.</a:t>
            </a:r>
          </a:p>
          <a:p>
            <a:pPr algn="l">
              <a:lnSpc>
                <a:spcPts val="1777"/>
              </a:lnSpc>
            </a:pPr>
          </a:p>
          <a:p>
            <a:pPr algn="l">
              <a:lnSpc>
                <a:spcPts val="3565"/>
              </a:lnSpc>
            </a:pPr>
            <a:r>
              <a:rPr lang="en-US" sz="3021">
                <a:solidFill>
                  <a:srgbClr val="000000"/>
                </a:solidFill>
                <a:latin typeface="KG Primary Penmanship"/>
                <a:ea typeface="KG Primary Penmanship"/>
                <a:cs typeface="KG Primary Penmanship"/>
                <a:sym typeface="KG Primary Penmanship"/>
              </a:rPr>
              <a:t>Join us from April 27th to May 4th, 2025, for the 70th annual Golden Jubilee Anniversary, in recognizing the importance of these habitats, and our partnerships as we work together to ensure their health and resilience for future generations. </a:t>
            </a:r>
          </a:p>
        </p:txBody>
      </p:sp>
      <p:sp>
        <p:nvSpPr>
          <p:cNvPr name="Freeform 10" id="10"/>
          <p:cNvSpPr/>
          <p:nvPr/>
        </p:nvSpPr>
        <p:spPr>
          <a:xfrm flipH="false" flipV="false" rot="0">
            <a:off x="12683488" y="1130507"/>
            <a:ext cx="3261313" cy="978394"/>
          </a:xfrm>
          <a:custGeom>
            <a:avLst/>
            <a:gdLst/>
            <a:ahLst/>
            <a:cxnLst/>
            <a:rect r="r" b="b" t="t" l="l"/>
            <a:pathLst>
              <a:path h="978394" w="3261313">
                <a:moveTo>
                  <a:pt x="0" y="0"/>
                </a:moveTo>
                <a:lnTo>
                  <a:pt x="3261313" y="0"/>
                </a:lnTo>
                <a:lnTo>
                  <a:pt x="3261313" y="978394"/>
                </a:lnTo>
                <a:lnTo>
                  <a:pt x="0" y="978394"/>
                </a:lnTo>
                <a:lnTo>
                  <a:pt x="0" y="0"/>
                </a:lnTo>
                <a:close/>
              </a:path>
            </a:pathLst>
          </a:custGeom>
          <a:blipFill>
            <a:blip r:embed="rId5"/>
            <a:stretch>
              <a:fillRect l="0" t="0" r="0" b="0"/>
            </a:stretch>
          </a:blipFill>
        </p:spPr>
      </p:sp>
      <p:sp>
        <p:nvSpPr>
          <p:cNvPr name="Freeform 11" id="11"/>
          <p:cNvSpPr/>
          <p:nvPr/>
        </p:nvSpPr>
        <p:spPr>
          <a:xfrm flipH="false" flipV="false" rot="0">
            <a:off x="10893016" y="131858"/>
            <a:ext cx="1969071" cy="2009205"/>
          </a:xfrm>
          <a:custGeom>
            <a:avLst/>
            <a:gdLst/>
            <a:ahLst/>
            <a:cxnLst/>
            <a:rect r="r" b="b" t="t" l="l"/>
            <a:pathLst>
              <a:path h="2009205" w="1969071">
                <a:moveTo>
                  <a:pt x="0" y="0"/>
                </a:moveTo>
                <a:lnTo>
                  <a:pt x="1969071" y="0"/>
                </a:lnTo>
                <a:lnTo>
                  <a:pt x="1969071" y="2009205"/>
                </a:lnTo>
                <a:lnTo>
                  <a:pt x="0" y="2009205"/>
                </a:lnTo>
                <a:lnTo>
                  <a:pt x="0" y="0"/>
                </a:lnTo>
                <a:close/>
              </a:path>
            </a:pathLst>
          </a:custGeom>
          <a:blipFill>
            <a:blip r:embed="rId6"/>
            <a:stretch>
              <a:fillRect l="0" t="0" r="0" b="0"/>
            </a:stretch>
          </a:blipFill>
        </p:spPr>
      </p:sp>
      <p:sp>
        <p:nvSpPr>
          <p:cNvPr name="Freeform 12" id="12"/>
          <p:cNvSpPr/>
          <p:nvPr/>
        </p:nvSpPr>
        <p:spPr>
          <a:xfrm flipH="false" flipV="false" rot="0">
            <a:off x="16323739" y="6736939"/>
            <a:ext cx="2526099" cy="3886306"/>
          </a:xfrm>
          <a:custGeom>
            <a:avLst/>
            <a:gdLst/>
            <a:ahLst/>
            <a:cxnLst/>
            <a:rect r="r" b="b" t="t" l="l"/>
            <a:pathLst>
              <a:path h="3886306" w="2526099">
                <a:moveTo>
                  <a:pt x="0" y="0"/>
                </a:moveTo>
                <a:lnTo>
                  <a:pt x="2526099" y="0"/>
                </a:lnTo>
                <a:lnTo>
                  <a:pt x="2526099" y="3886305"/>
                </a:lnTo>
                <a:lnTo>
                  <a:pt x="0" y="3886305"/>
                </a:lnTo>
                <a:lnTo>
                  <a:pt x="0" y="0"/>
                </a:lnTo>
                <a:close/>
              </a:path>
            </a:pathLst>
          </a:custGeom>
          <a:blipFill>
            <a:blip r:embed="rId7"/>
            <a:stretch>
              <a:fillRect l="0" t="0" r="0" b="0"/>
            </a:stretch>
          </a:blipFill>
        </p:spPr>
      </p:sp>
      <p:sp>
        <p:nvSpPr>
          <p:cNvPr name="Freeform 13" id="13"/>
          <p:cNvSpPr/>
          <p:nvPr/>
        </p:nvSpPr>
        <p:spPr>
          <a:xfrm flipH="false" flipV="false" rot="9810939">
            <a:off x="17225729" y="9282207"/>
            <a:ext cx="983945" cy="731809"/>
          </a:xfrm>
          <a:custGeom>
            <a:avLst/>
            <a:gdLst/>
            <a:ahLst/>
            <a:cxnLst/>
            <a:rect r="r" b="b" t="t" l="l"/>
            <a:pathLst>
              <a:path h="731809" w="983945">
                <a:moveTo>
                  <a:pt x="0" y="0"/>
                </a:moveTo>
                <a:lnTo>
                  <a:pt x="983945" y="0"/>
                </a:lnTo>
                <a:lnTo>
                  <a:pt x="983945" y="731809"/>
                </a:lnTo>
                <a:lnTo>
                  <a:pt x="0" y="731809"/>
                </a:lnTo>
                <a:lnTo>
                  <a:pt x="0" y="0"/>
                </a:lnTo>
                <a:close/>
              </a:path>
            </a:pathLst>
          </a:custGeom>
          <a:blipFill>
            <a:blip r:embed="rId8"/>
            <a:stretch>
              <a:fillRect l="0" t="0" r="0" b="0"/>
            </a:stretch>
          </a:blipFill>
        </p:spPr>
      </p:sp>
      <p:sp>
        <p:nvSpPr>
          <p:cNvPr name="Freeform 14" id="14"/>
          <p:cNvSpPr/>
          <p:nvPr/>
        </p:nvSpPr>
        <p:spPr>
          <a:xfrm flipH="true" flipV="false" rot="229426">
            <a:off x="13315353" y="699694"/>
            <a:ext cx="2200967" cy="1207781"/>
          </a:xfrm>
          <a:custGeom>
            <a:avLst/>
            <a:gdLst/>
            <a:ahLst/>
            <a:cxnLst/>
            <a:rect r="r" b="b" t="t" l="l"/>
            <a:pathLst>
              <a:path h="1207781" w="2200967">
                <a:moveTo>
                  <a:pt x="2200967" y="0"/>
                </a:moveTo>
                <a:lnTo>
                  <a:pt x="0" y="0"/>
                </a:lnTo>
                <a:lnTo>
                  <a:pt x="0" y="1207780"/>
                </a:lnTo>
                <a:lnTo>
                  <a:pt x="2200967" y="1207780"/>
                </a:lnTo>
                <a:lnTo>
                  <a:pt x="2200967" y="0"/>
                </a:lnTo>
                <a:close/>
              </a:path>
            </a:pathLst>
          </a:custGeom>
          <a:blipFill>
            <a:blip r:embed="rId9"/>
            <a:stretch>
              <a:fillRect l="0" t="0" r="0" b="0"/>
            </a:stretch>
          </a:blipFill>
        </p:spPr>
      </p:sp>
      <p:sp>
        <p:nvSpPr>
          <p:cNvPr name="Freeform 15" id="15"/>
          <p:cNvSpPr/>
          <p:nvPr/>
        </p:nvSpPr>
        <p:spPr>
          <a:xfrm flipH="false" flipV="false" rot="9810939">
            <a:off x="17193608" y="9282207"/>
            <a:ext cx="983945" cy="731809"/>
          </a:xfrm>
          <a:custGeom>
            <a:avLst/>
            <a:gdLst/>
            <a:ahLst/>
            <a:cxnLst/>
            <a:rect r="r" b="b" t="t" l="l"/>
            <a:pathLst>
              <a:path h="731809" w="983945">
                <a:moveTo>
                  <a:pt x="0" y="0"/>
                </a:moveTo>
                <a:lnTo>
                  <a:pt x="983945" y="0"/>
                </a:lnTo>
                <a:lnTo>
                  <a:pt x="983945" y="731809"/>
                </a:lnTo>
                <a:lnTo>
                  <a:pt x="0" y="731809"/>
                </a:lnTo>
                <a:lnTo>
                  <a:pt x="0" y="0"/>
                </a:lnTo>
                <a:close/>
              </a:path>
            </a:pathLst>
          </a:custGeom>
          <a:blipFill>
            <a:blip r:embed="rId8"/>
            <a:stretch>
              <a:fillRect l="0" t="0" r="0" b="0"/>
            </a:stretch>
          </a:blipFill>
        </p:spPr>
      </p:sp>
      <p:sp>
        <p:nvSpPr>
          <p:cNvPr name="Freeform 16" id="16"/>
          <p:cNvSpPr/>
          <p:nvPr/>
        </p:nvSpPr>
        <p:spPr>
          <a:xfrm flipH="false" flipV="false" rot="9810939">
            <a:off x="17094816" y="9151294"/>
            <a:ext cx="983945" cy="731809"/>
          </a:xfrm>
          <a:custGeom>
            <a:avLst/>
            <a:gdLst/>
            <a:ahLst/>
            <a:cxnLst/>
            <a:rect r="r" b="b" t="t" l="l"/>
            <a:pathLst>
              <a:path h="731809" w="983945">
                <a:moveTo>
                  <a:pt x="0" y="0"/>
                </a:moveTo>
                <a:lnTo>
                  <a:pt x="983945" y="0"/>
                </a:lnTo>
                <a:lnTo>
                  <a:pt x="983945" y="731809"/>
                </a:lnTo>
                <a:lnTo>
                  <a:pt x="0" y="731809"/>
                </a:lnTo>
                <a:lnTo>
                  <a:pt x="0" y="0"/>
                </a:lnTo>
                <a:close/>
              </a:path>
            </a:pathLst>
          </a:custGeom>
          <a:blipFill>
            <a:blip r:embed="rId8"/>
            <a:stretch>
              <a:fillRect l="0" t="0" r="0" b="0"/>
            </a:stretch>
          </a:blipFill>
        </p:spPr>
      </p:sp>
      <p:sp>
        <p:nvSpPr>
          <p:cNvPr name="Freeform 17" id="17"/>
          <p:cNvSpPr/>
          <p:nvPr/>
        </p:nvSpPr>
        <p:spPr>
          <a:xfrm flipH="false" flipV="false" rot="-5246763">
            <a:off x="16784746" y="9096687"/>
            <a:ext cx="514321" cy="736059"/>
          </a:xfrm>
          <a:custGeom>
            <a:avLst/>
            <a:gdLst/>
            <a:ahLst/>
            <a:cxnLst/>
            <a:rect r="r" b="b" t="t" l="l"/>
            <a:pathLst>
              <a:path h="736059" w="514321">
                <a:moveTo>
                  <a:pt x="0" y="0"/>
                </a:moveTo>
                <a:lnTo>
                  <a:pt x="514321" y="0"/>
                </a:lnTo>
                <a:lnTo>
                  <a:pt x="514321" y="736059"/>
                </a:lnTo>
                <a:lnTo>
                  <a:pt x="0" y="736059"/>
                </a:lnTo>
                <a:lnTo>
                  <a:pt x="0" y="0"/>
                </a:lnTo>
                <a:close/>
              </a:path>
            </a:pathLst>
          </a:custGeom>
          <a:blipFill>
            <a:blip r:embed="rId10"/>
            <a:stretch>
              <a:fillRect l="0" t="0" r="0" b="0"/>
            </a:stretch>
          </a:blipFill>
        </p:spPr>
      </p:sp>
      <p:sp>
        <p:nvSpPr>
          <p:cNvPr name="Freeform 18" id="18"/>
          <p:cNvSpPr/>
          <p:nvPr/>
        </p:nvSpPr>
        <p:spPr>
          <a:xfrm flipH="false" flipV="false" rot="-6163971">
            <a:off x="16812103" y="9129010"/>
            <a:ext cx="400805" cy="776377"/>
          </a:xfrm>
          <a:custGeom>
            <a:avLst/>
            <a:gdLst/>
            <a:ahLst/>
            <a:cxnLst/>
            <a:rect r="r" b="b" t="t" l="l"/>
            <a:pathLst>
              <a:path h="776377" w="400805">
                <a:moveTo>
                  <a:pt x="0" y="0"/>
                </a:moveTo>
                <a:lnTo>
                  <a:pt x="400805" y="0"/>
                </a:lnTo>
                <a:lnTo>
                  <a:pt x="400805" y="776377"/>
                </a:lnTo>
                <a:lnTo>
                  <a:pt x="0" y="776377"/>
                </a:lnTo>
                <a:lnTo>
                  <a:pt x="0" y="0"/>
                </a:lnTo>
                <a:close/>
              </a:path>
            </a:pathLst>
          </a:custGeom>
          <a:blipFill>
            <a:blip r:embed="rId11"/>
            <a:stretch>
              <a:fillRect l="0" t="0" r="0" b="0"/>
            </a:stretch>
          </a:blipFill>
        </p:spPr>
      </p:sp>
      <p:sp>
        <p:nvSpPr>
          <p:cNvPr name="Freeform 19" id="19"/>
          <p:cNvSpPr/>
          <p:nvPr/>
        </p:nvSpPr>
        <p:spPr>
          <a:xfrm flipH="false" flipV="false" rot="0">
            <a:off x="17257389" y="9298129"/>
            <a:ext cx="1109827" cy="332948"/>
          </a:xfrm>
          <a:custGeom>
            <a:avLst/>
            <a:gdLst/>
            <a:ahLst/>
            <a:cxnLst/>
            <a:rect r="r" b="b" t="t" l="l"/>
            <a:pathLst>
              <a:path h="332948" w="1109827">
                <a:moveTo>
                  <a:pt x="0" y="0"/>
                </a:moveTo>
                <a:lnTo>
                  <a:pt x="1109827" y="0"/>
                </a:lnTo>
                <a:lnTo>
                  <a:pt x="1109827" y="332948"/>
                </a:lnTo>
                <a:lnTo>
                  <a:pt x="0" y="332948"/>
                </a:lnTo>
                <a:lnTo>
                  <a:pt x="0" y="0"/>
                </a:lnTo>
                <a:close/>
              </a:path>
            </a:pathLst>
          </a:custGeom>
          <a:blipFill>
            <a:blip r:embed="rId5"/>
            <a:stretch>
              <a:fillRect l="0" t="0" r="0" b="0"/>
            </a:stretch>
          </a:blipFill>
        </p:spPr>
      </p:sp>
      <p:sp>
        <p:nvSpPr>
          <p:cNvPr name="Freeform 20" id="20"/>
          <p:cNvSpPr/>
          <p:nvPr/>
        </p:nvSpPr>
        <p:spPr>
          <a:xfrm flipH="false" flipV="false" rot="-6064900">
            <a:off x="16391234" y="8631766"/>
            <a:ext cx="545326" cy="1563658"/>
          </a:xfrm>
          <a:custGeom>
            <a:avLst/>
            <a:gdLst/>
            <a:ahLst/>
            <a:cxnLst/>
            <a:rect r="r" b="b" t="t" l="l"/>
            <a:pathLst>
              <a:path h="1563658" w="545326">
                <a:moveTo>
                  <a:pt x="0" y="0"/>
                </a:moveTo>
                <a:lnTo>
                  <a:pt x="545326" y="0"/>
                </a:lnTo>
                <a:lnTo>
                  <a:pt x="545326" y="1563658"/>
                </a:lnTo>
                <a:lnTo>
                  <a:pt x="0" y="1563658"/>
                </a:lnTo>
                <a:lnTo>
                  <a:pt x="0" y="0"/>
                </a:lnTo>
                <a:close/>
              </a:path>
            </a:pathLst>
          </a:custGeom>
          <a:blipFill>
            <a:blip r:embed="rId12"/>
            <a:stretch>
              <a:fillRect l="0" t="0" r="0" b="0"/>
            </a:stretch>
          </a:blipFill>
        </p:spPr>
      </p:sp>
      <p:sp>
        <p:nvSpPr>
          <p:cNvPr name="Freeform 21" id="21"/>
          <p:cNvSpPr/>
          <p:nvPr/>
        </p:nvSpPr>
        <p:spPr>
          <a:xfrm flipH="false" flipV="true" rot="0">
            <a:off x="16159348" y="9451074"/>
            <a:ext cx="1160197" cy="232039"/>
          </a:xfrm>
          <a:custGeom>
            <a:avLst/>
            <a:gdLst/>
            <a:ahLst/>
            <a:cxnLst/>
            <a:rect r="r" b="b" t="t" l="l"/>
            <a:pathLst>
              <a:path h="232039" w="1160197">
                <a:moveTo>
                  <a:pt x="0" y="232039"/>
                </a:moveTo>
                <a:lnTo>
                  <a:pt x="1160197" y="232039"/>
                </a:lnTo>
                <a:lnTo>
                  <a:pt x="1160197" y="0"/>
                </a:lnTo>
                <a:lnTo>
                  <a:pt x="0" y="0"/>
                </a:lnTo>
                <a:lnTo>
                  <a:pt x="0" y="232039"/>
                </a:lnTo>
                <a:close/>
              </a:path>
            </a:pathLst>
          </a:custGeom>
          <a:blipFill>
            <a:blip r:embed="rId13"/>
            <a:stretch>
              <a:fillRect l="0" t="0" r="0" b="0"/>
            </a:stretch>
          </a:blipFill>
        </p:spPr>
      </p:sp>
      <p:sp>
        <p:nvSpPr>
          <p:cNvPr name="Freeform 22" id="22"/>
          <p:cNvSpPr/>
          <p:nvPr/>
        </p:nvSpPr>
        <p:spPr>
          <a:xfrm flipH="false" flipV="false" rot="0">
            <a:off x="17327595" y="8593327"/>
            <a:ext cx="834772" cy="954025"/>
          </a:xfrm>
          <a:custGeom>
            <a:avLst/>
            <a:gdLst/>
            <a:ahLst/>
            <a:cxnLst/>
            <a:rect r="r" b="b" t="t" l="l"/>
            <a:pathLst>
              <a:path h="954025" w="834772">
                <a:moveTo>
                  <a:pt x="0" y="0"/>
                </a:moveTo>
                <a:lnTo>
                  <a:pt x="834772" y="0"/>
                </a:lnTo>
                <a:lnTo>
                  <a:pt x="834772" y="954025"/>
                </a:lnTo>
                <a:lnTo>
                  <a:pt x="0" y="954025"/>
                </a:lnTo>
                <a:lnTo>
                  <a:pt x="0" y="0"/>
                </a:lnTo>
                <a:close/>
              </a:path>
            </a:pathLst>
          </a:custGeom>
          <a:blipFill>
            <a:blip r:embed="rId14"/>
            <a:stretch>
              <a:fillRect l="0" t="0" r="0" b="0"/>
            </a:stretch>
          </a:blipFill>
        </p:spPr>
      </p:sp>
      <p:sp>
        <p:nvSpPr>
          <p:cNvPr name="Freeform 23" id="23"/>
          <p:cNvSpPr/>
          <p:nvPr/>
        </p:nvSpPr>
        <p:spPr>
          <a:xfrm flipH="false" flipV="false" rot="1595914">
            <a:off x="16928643" y="9481637"/>
            <a:ext cx="1109827" cy="332948"/>
          </a:xfrm>
          <a:custGeom>
            <a:avLst/>
            <a:gdLst/>
            <a:ahLst/>
            <a:cxnLst/>
            <a:rect r="r" b="b" t="t" l="l"/>
            <a:pathLst>
              <a:path h="332948" w="1109827">
                <a:moveTo>
                  <a:pt x="0" y="0"/>
                </a:moveTo>
                <a:lnTo>
                  <a:pt x="1109827" y="0"/>
                </a:lnTo>
                <a:lnTo>
                  <a:pt x="1109827" y="332948"/>
                </a:lnTo>
                <a:lnTo>
                  <a:pt x="0" y="332948"/>
                </a:lnTo>
                <a:lnTo>
                  <a:pt x="0" y="0"/>
                </a:lnTo>
                <a:close/>
              </a:path>
            </a:pathLst>
          </a:custGeom>
          <a:blipFill>
            <a:blip r:embed="rId5"/>
            <a:stretch>
              <a:fillRect l="0" t="0" r="0" b="0"/>
            </a:stretch>
          </a:blipFill>
        </p:spPr>
      </p:sp>
      <p:sp>
        <p:nvSpPr>
          <p:cNvPr name="Freeform 24" id="24"/>
          <p:cNvSpPr/>
          <p:nvPr/>
        </p:nvSpPr>
        <p:spPr>
          <a:xfrm flipH="false" flipV="false" rot="0">
            <a:off x="16875011" y="8149096"/>
            <a:ext cx="1120613" cy="1008552"/>
          </a:xfrm>
          <a:custGeom>
            <a:avLst/>
            <a:gdLst/>
            <a:ahLst/>
            <a:cxnLst/>
            <a:rect r="r" b="b" t="t" l="l"/>
            <a:pathLst>
              <a:path h="1008552" w="1120613">
                <a:moveTo>
                  <a:pt x="0" y="0"/>
                </a:moveTo>
                <a:lnTo>
                  <a:pt x="1120613" y="0"/>
                </a:lnTo>
                <a:lnTo>
                  <a:pt x="1120613" y="1008551"/>
                </a:lnTo>
                <a:lnTo>
                  <a:pt x="0" y="1008551"/>
                </a:lnTo>
                <a:lnTo>
                  <a:pt x="0" y="0"/>
                </a:lnTo>
                <a:close/>
              </a:path>
            </a:pathLst>
          </a:custGeom>
          <a:blipFill>
            <a:blip r:embed="rId15"/>
            <a:stretch>
              <a:fillRect l="0" t="0" r="0" b="0"/>
            </a:stretch>
          </a:blipFill>
        </p:spPr>
      </p:sp>
      <p:sp>
        <p:nvSpPr>
          <p:cNvPr name="Freeform 25" id="25"/>
          <p:cNvSpPr/>
          <p:nvPr/>
        </p:nvSpPr>
        <p:spPr>
          <a:xfrm flipH="false" flipV="false" rot="481572">
            <a:off x="17790685" y="8485961"/>
            <a:ext cx="289739" cy="388260"/>
          </a:xfrm>
          <a:custGeom>
            <a:avLst/>
            <a:gdLst/>
            <a:ahLst/>
            <a:cxnLst/>
            <a:rect r="r" b="b" t="t" l="l"/>
            <a:pathLst>
              <a:path h="388260" w="289739">
                <a:moveTo>
                  <a:pt x="0" y="0"/>
                </a:moveTo>
                <a:lnTo>
                  <a:pt x="289739" y="0"/>
                </a:lnTo>
                <a:lnTo>
                  <a:pt x="289739" y="388261"/>
                </a:lnTo>
                <a:lnTo>
                  <a:pt x="0" y="388261"/>
                </a:lnTo>
                <a:lnTo>
                  <a:pt x="0" y="0"/>
                </a:lnTo>
                <a:close/>
              </a:path>
            </a:pathLst>
          </a:custGeom>
          <a:blipFill>
            <a:blip r:embed="rId16"/>
            <a:stretch>
              <a:fillRect l="0" t="0" r="0" b="0"/>
            </a:stretch>
          </a:blipFill>
        </p:spPr>
      </p:sp>
      <p:sp>
        <p:nvSpPr>
          <p:cNvPr name="Freeform 26" id="26"/>
          <p:cNvSpPr/>
          <p:nvPr/>
        </p:nvSpPr>
        <p:spPr>
          <a:xfrm flipH="false" flipV="false" rot="-7219299">
            <a:off x="16940251" y="9357528"/>
            <a:ext cx="238308" cy="319341"/>
          </a:xfrm>
          <a:custGeom>
            <a:avLst/>
            <a:gdLst/>
            <a:ahLst/>
            <a:cxnLst/>
            <a:rect r="r" b="b" t="t" l="l"/>
            <a:pathLst>
              <a:path h="319341" w="238308">
                <a:moveTo>
                  <a:pt x="0" y="0"/>
                </a:moveTo>
                <a:lnTo>
                  <a:pt x="238308" y="0"/>
                </a:lnTo>
                <a:lnTo>
                  <a:pt x="238308" y="319341"/>
                </a:lnTo>
                <a:lnTo>
                  <a:pt x="0" y="319341"/>
                </a:lnTo>
                <a:lnTo>
                  <a:pt x="0" y="0"/>
                </a:lnTo>
                <a:close/>
              </a:path>
            </a:pathLst>
          </a:custGeom>
          <a:blipFill>
            <a:blip r:embed="rId16"/>
            <a:stretch>
              <a:fillRect l="0" t="0" r="0" b="0"/>
            </a:stretch>
          </a:blipFill>
        </p:spPr>
      </p:sp>
      <p:sp>
        <p:nvSpPr>
          <p:cNvPr name="Freeform 27" id="27"/>
          <p:cNvSpPr/>
          <p:nvPr/>
        </p:nvSpPr>
        <p:spPr>
          <a:xfrm flipH="false" flipV="false" rot="0">
            <a:off x="16646530" y="8425480"/>
            <a:ext cx="1674053" cy="1257633"/>
          </a:xfrm>
          <a:custGeom>
            <a:avLst/>
            <a:gdLst/>
            <a:ahLst/>
            <a:cxnLst/>
            <a:rect r="r" b="b" t="t" l="l"/>
            <a:pathLst>
              <a:path h="1257633" w="1674053">
                <a:moveTo>
                  <a:pt x="0" y="0"/>
                </a:moveTo>
                <a:lnTo>
                  <a:pt x="1674053" y="0"/>
                </a:lnTo>
                <a:lnTo>
                  <a:pt x="1674053" y="1257633"/>
                </a:lnTo>
                <a:lnTo>
                  <a:pt x="0" y="1257633"/>
                </a:lnTo>
                <a:lnTo>
                  <a:pt x="0" y="0"/>
                </a:lnTo>
                <a:close/>
              </a:path>
            </a:pathLst>
          </a:custGeom>
          <a:blipFill>
            <a:blip r:embed="rId17"/>
            <a:stretch>
              <a:fillRect l="0" t="0" r="0" b="0"/>
            </a:stretch>
          </a:blipFill>
        </p:spPr>
      </p:sp>
      <p:sp>
        <p:nvSpPr>
          <p:cNvPr name="TextBox 28" id="28"/>
          <p:cNvSpPr txBox="true"/>
          <p:nvPr/>
        </p:nvSpPr>
        <p:spPr>
          <a:xfrm rot="-59574">
            <a:off x="1515980" y="623430"/>
            <a:ext cx="9349104" cy="1092727"/>
          </a:xfrm>
          <a:prstGeom prst="rect">
            <a:avLst/>
          </a:prstGeom>
        </p:spPr>
        <p:txBody>
          <a:bodyPr anchor="t" rtlCol="false" tIns="0" lIns="0" bIns="0" rIns="0">
            <a:spAutoFit/>
          </a:bodyPr>
          <a:lstStyle/>
          <a:p>
            <a:pPr algn="ctr" marL="0" indent="0" lvl="0">
              <a:lnSpc>
                <a:spcPts val="8423"/>
              </a:lnSpc>
              <a:spcBef>
                <a:spcPct val="0"/>
              </a:spcBef>
            </a:pPr>
            <a:r>
              <a:rPr lang="en-US" sz="7657" spc="-76">
                <a:solidFill>
                  <a:srgbClr val="FFFFFF"/>
                </a:solidFill>
                <a:latin typeface="KG Primary Penmanship"/>
                <a:ea typeface="KG Primary Penmanship"/>
                <a:cs typeface="KG Primary Penmanship"/>
                <a:sym typeface="KG Primary Penmanship"/>
              </a:rPr>
              <a:t>Home is where the Habitat is</a:t>
            </a:r>
          </a:p>
        </p:txBody>
      </p:sp>
    </p:spTree>
  </p:cSld>
  <p:clrMapOvr>
    <a:masterClrMapping/>
  </p:clrMapOvr>
  <p:transition spd="fast">
    <p:fade/>
  </p:transition>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759AAB"/>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3869375" y="-4279792"/>
            <a:ext cx="10625250" cy="18889333"/>
          </a:xfrm>
          <a:custGeom>
            <a:avLst/>
            <a:gdLst/>
            <a:ahLst/>
            <a:cxnLst/>
            <a:rect r="r" b="b" t="t" l="l"/>
            <a:pathLst>
              <a:path h="18889333" w="10625250">
                <a:moveTo>
                  <a:pt x="0" y="0"/>
                </a:moveTo>
                <a:lnTo>
                  <a:pt x="10625250" y="0"/>
                </a:lnTo>
                <a:lnTo>
                  <a:pt x="10625250" y="18889334"/>
                </a:lnTo>
                <a:lnTo>
                  <a:pt x="0" y="18889334"/>
                </a:lnTo>
                <a:lnTo>
                  <a:pt x="0" y="0"/>
                </a:lnTo>
                <a:close/>
              </a:path>
            </a:pathLst>
          </a:custGeom>
          <a:blipFill>
            <a:blip r:embed="rId2"/>
            <a:stretch>
              <a:fillRect l="0" t="0" r="0" b="0"/>
            </a:stretch>
          </a:blipFill>
        </p:spPr>
      </p:sp>
      <p:grpSp>
        <p:nvGrpSpPr>
          <p:cNvPr name="Group 3" id="3"/>
          <p:cNvGrpSpPr/>
          <p:nvPr/>
        </p:nvGrpSpPr>
        <p:grpSpPr>
          <a:xfrm rot="0">
            <a:off x="1720651" y="1407713"/>
            <a:ext cx="14846698" cy="8275400"/>
            <a:chOff x="0" y="0"/>
            <a:chExt cx="3916853" cy="2183215"/>
          </a:xfrm>
        </p:grpSpPr>
        <p:sp>
          <p:nvSpPr>
            <p:cNvPr name="Freeform 4" id="4"/>
            <p:cNvSpPr/>
            <p:nvPr/>
          </p:nvSpPr>
          <p:spPr>
            <a:xfrm flipH="false" flipV="false" rot="0">
              <a:off x="0" y="0"/>
              <a:ext cx="3916854" cy="2183215"/>
            </a:xfrm>
            <a:custGeom>
              <a:avLst/>
              <a:gdLst/>
              <a:ahLst/>
              <a:cxnLst/>
              <a:rect r="r" b="b" t="t" l="l"/>
              <a:pathLst>
                <a:path h="2183215" w="3916854">
                  <a:moveTo>
                    <a:pt x="26594" y="0"/>
                  </a:moveTo>
                  <a:lnTo>
                    <a:pt x="3890259" y="0"/>
                  </a:lnTo>
                  <a:cubicBezTo>
                    <a:pt x="3897312" y="0"/>
                    <a:pt x="3904077" y="2802"/>
                    <a:pt x="3909064" y="7789"/>
                  </a:cubicBezTo>
                  <a:cubicBezTo>
                    <a:pt x="3914052" y="12777"/>
                    <a:pt x="3916854" y="19541"/>
                    <a:pt x="3916854" y="26594"/>
                  </a:cubicBezTo>
                  <a:lnTo>
                    <a:pt x="3916854" y="2156620"/>
                  </a:lnTo>
                  <a:cubicBezTo>
                    <a:pt x="3916854" y="2163674"/>
                    <a:pt x="3914052" y="2170438"/>
                    <a:pt x="3909064" y="2175425"/>
                  </a:cubicBezTo>
                  <a:cubicBezTo>
                    <a:pt x="3904077" y="2180413"/>
                    <a:pt x="3897312" y="2183215"/>
                    <a:pt x="3890259" y="2183215"/>
                  </a:cubicBezTo>
                  <a:lnTo>
                    <a:pt x="26594" y="2183215"/>
                  </a:lnTo>
                  <a:cubicBezTo>
                    <a:pt x="19541" y="2183215"/>
                    <a:pt x="12777" y="2180413"/>
                    <a:pt x="7789" y="2175425"/>
                  </a:cubicBezTo>
                  <a:cubicBezTo>
                    <a:pt x="2802" y="2170438"/>
                    <a:pt x="0" y="2163674"/>
                    <a:pt x="0" y="2156620"/>
                  </a:cubicBezTo>
                  <a:lnTo>
                    <a:pt x="0" y="26594"/>
                  </a:lnTo>
                  <a:cubicBezTo>
                    <a:pt x="0" y="19541"/>
                    <a:pt x="2802" y="12777"/>
                    <a:pt x="7789" y="7789"/>
                  </a:cubicBezTo>
                  <a:cubicBezTo>
                    <a:pt x="12777" y="2802"/>
                    <a:pt x="19541" y="0"/>
                    <a:pt x="26594" y="0"/>
                  </a:cubicBezTo>
                  <a:close/>
                </a:path>
              </a:pathLst>
            </a:custGeom>
            <a:solidFill>
              <a:srgbClr val="F3E6D2"/>
            </a:solidFill>
            <a:ln w="9525" cap="rnd">
              <a:solidFill>
                <a:srgbClr val="000000"/>
              </a:solidFill>
              <a:prstDash val="solid"/>
              <a:round/>
            </a:ln>
          </p:spPr>
        </p:sp>
        <p:sp>
          <p:nvSpPr>
            <p:cNvPr name="TextBox 5" id="5"/>
            <p:cNvSpPr txBox="true"/>
            <p:nvPr/>
          </p:nvSpPr>
          <p:spPr>
            <a:xfrm>
              <a:off x="0" y="-47625"/>
              <a:ext cx="3916853" cy="2230840"/>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5459574">
            <a:off x="5467269" y="-4000025"/>
            <a:ext cx="1445371" cy="10261062"/>
            <a:chOff x="0" y="0"/>
            <a:chExt cx="1426210" cy="10125033"/>
          </a:xfrm>
        </p:grpSpPr>
        <p:sp>
          <p:nvSpPr>
            <p:cNvPr name="Freeform 7" id="7"/>
            <p:cNvSpPr/>
            <p:nvPr/>
          </p:nvSpPr>
          <p:spPr>
            <a:xfrm flipH="false" flipV="false" rot="0">
              <a:off x="-127" y="127"/>
              <a:ext cx="1426083" cy="10132018"/>
            </a:xfrm>
            <a:custGeom>
              <a:avLst/>
              <a:gdLst/>
              <a:ahLst/>
              <a:cxnLst/>
              <a:rect r="r" b="b" t="t" l="l"/>
              <a:pathLst>
                <a:path h="10132018" w="1426083">
                  <a:moveTo>
                    <a:pt x="1025017" y="10119318"/>
                  </a:moveTo>
                  <a:cubicBezTo>
                    <a:pt x="969137" y="10132018"/>
                    <a:pt x="943737" y="10119318"/>
                    <a:pt x="886587" y="10119318"/>
                  </a:cubicBezTo>
                  <a:cubicBezTo>
                    <a:pt x="829437" y="10119318"/>
                    <a:pt x="738378" y="10106618"/>
                    <a:pt x="738378" y="10106618"/>
                  </a:cubicBezTo>
                  <a:lnTo>
                    <a:pt x="707771" y="10106618"/>
                  </a:lnTo>
                  <a:lnTo>
                    <a:pt x="631063" y="10093918"/>
                  </a:lnTo>
                  <a:cubicBezTo>
                    <a:pt x="631063" y="10093918"/>
                    <a:pt x="533400" y="10106618"/>
                    <a:pt x="457581" y="10093918"/>
                  </a:cubicBezTo>
                  <a:cubicBezTo>
                    <a:pt x="381762" y="10081218"/>
                    <a:pt x="296418" y="10093918"/>
                    <a:pt x="296418" y="10093918"/>
                  </a:cubicBezTo>
                  <a:cubicBezTo>
                    <a:pt x="240284" y="10093918"/>
                    <a:pt x="162814" y="10089600"/>
                    <a:pt x="119507" y="10060390"/>
                  </a:cubicBezTo>
                  <a:cubicBezTo>
                    <a:pt x="47371" y="10011749"/>
                    <a:pt x="25400" y="9941518"/>
                    <a:pt x="0" y="9835727"/>
                  </a:cubicBezTo>
                  <a:lnTo>
                    <a:pt x="0" y="9635194"/>
                  </a:lnTo>
                  <a:cubicBezTo>
                    <a:pt x="0" y="9635194"/>
                    <a:pt x="12700" y="9550231"/>
                    <a:pt x="12700" y="9491938"/>
                  </a:cubicBezTo>
                  <a:cubicBezTo>
                    <a:pt x="12700" y="9433645"/>
                    <a:pt x="0" y="9343729"/>
                    <a:pt x="0" y="9343729"/>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907034" y="0"/>
                  </a:lnTo>
                  <a:cubicBezTo>
                    <a:pt x="1007110" y="0"/>
                    <a:pt x="1075563" y="12700"/>
                    <a:pt x="1075563" y="12700"/>
                  </a:cubicBezTo>
                  <a:cubicBezTo>
                    <a:pt x="1139698" y="12700"/>
                    <a:pt x="1228471" y="36322"/>
                    <a:pt x="1286383" y="50800"/>
                  </a:cubicBezTo>
                  <a:cubicBezTo>
                    <a:pt x="1387983" y="76200"/>
                    <a:pt x="1413383" y="254000"/>
                    <a:pt x="1413383" y="350520"/>
                  </a:cubicBezTo>
                  <a:lnTo>
                    <a:pt x="1413383" y="9252924"/>
                  </a:lnTo>
                  <a:cubicBezTo>
                    <a:pt x="1413383" y="9252924"/>
                    <a:pt x="1426083" y="9621605"/>
                    <a:pt x="1426083" y="9654625"/>
                  </a:cubicBezTo>
                  <a:cubicBezTo>
                    <a:pt x="1426083" y="9687645"/>
                    <a:pt x="1403604" y="9795595"/>
                    <a:pt x="1385697" y="9841823"/>
                  </a:cubicBezTo>
                  <a:cubicBezTo>
                    <a:pt x="1360678" y="9906466"/>
                    <a:pt x="1370838" y="9963362"/>
                    <a:pt x="1319022" y="10007558"/>
                  </a:cubicBezTo>
                  <a:cubicBezTo>
                    <a:pt x="1282954" y="10038419"/>
                    <a:pt x="1228852" y="10075757"/>
                    <a:pt x="1183640" y="10092902"/>
                  </a:cubicBezTo>
                  <a:cubicBezTo>
                    <a:pt x="1138428" y="10110047"/>
                    <a:pt x="1080643" y="10106745"/>
                    <a:pt x="1024763" y="10119445"/>
                  </a:cubicBezTo>
                  <a:close/>
                </a:path>
              </a:pathLst>
            </a:custGeom>
            <a:solidFill>
              <a:srgbClr val="4D5F75"/>
            </a:solidFill>
          </p:spPr>
        </p:sp>
      </p:grpSp>
      <p:sp>
        <p:nvSpPr>
          <p:cNvPr name="Freeform 8" id="8"/>
          <p:cNvSpPr/>
          <p:nvPr/>
        </p:nvSpPr>
        <p:spPr>
          <a:xfrm flipH="false" flipV="false" rot="-2023582">
            <a:off x="883382" y="411364"/>
            <a:ext cx="857798" cy="245085"/>
          </a:xfrm>
          <a:custGeom>
            <a:avLst/>
            <a:gdLst/>
            <a:ahLst/>
            <a:cxnLst/>
            <a:rect r="r" b="b" t="t" l="l"/>
            <a:pathLst>
              <a:path h="245085" w="857798">
                <a:moveTo>
                  <a:pt x="0" y="0"/>
                </a:moveTo>
                <a:lnTo>
                  <a:pt x="857799" y="0"/>
                </a:lnTo>
                <a:lnTo>
                  <a:pt x="857799" y="245085"/>
                </a:lnTo>
                <a:lnTo>
                  <a:pt x="0" y="24508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9" id="9"/>
          <p:cNvSpPr txBox="true"/>
          <p:nvPr/>
        </p:nvSpPr>
        <p:spPr>
          <a:xfrm rot="0">
            <a:off x="2017601" y="2083913"/>
            <a:ext cx="14035804" cy="7202802"/>
          </a:xfrm>
          <a:prstGeom prst="rect">
            <a:avLst/>
          </a:prstGeom>
        </p:spPr>
        <p:txBody>
          <a:bodyPr anchor="t" rtlCol="false" tIns="0" lIns="0" bIns="0" rIns="0">
            <a:spAutoFit/>
          </a:bodyPr>
          <a:lstStyle/>
          <a:p>
            <a:pPr algn="l">
              <a:lnSpc>
                <a:spcPts val="4450"/>
              </a:lnSpc>
            </a:pPr>
            <a:r>
              <a:rPr lang="en-US" sz="3346">
                <a:solidFill>
                  <a:srgbClr val="000000"/>
                </a:solidFill>
                <a:latin typeface="KG Primary Penmanship"/>
                <a:ea typeface="KG Primary Penmanship"/>
                <a:cs typeface="KG Primary Penmanship"/>
                <a:sym typeface="KG Primary Penmanship"/>
              </a:rPr>
              <a:t>Conservation districts, also known as soil and water conservation districts, land conservation districts, or natural resource conservation districts are local entities focused on managing and conserving natural resources at the community level. They address issues like soil erosion, water quality, and land use through various conservation practices and educational programs, working closely with landowners, farmers, and local governments to promote sustainable land management.</a:t>
            </a:r>
          </a:p>
          <a:p>
            <a:pPr algn="l">
              <a:lnSpc>
                <a:spcPts val="1861"/>
              </a:lnSpc>
            </a:pPr>
          </a:p>
          <a:p>
            <a:pPr algn="l">
              <a:lnSpc>
                <a:spcPts val="4450"/>
              </a:lnSpc>
            </a:pPr>
            <a:r>
              <a:rPr lang="en-US" sz="3346">
                <a:solidFill>
                  <a:srgbClr val="000000"/>
                </a:solidFill>
                <a:latin typeface="KG Primary Penmanship"/>
                <a:ea typeface="KG Primary Penmanship"/>
                <a:cs typeface="KG Primary Penmanship"/>
                <a:sym typeface="KG Primary Penmanship"/>
              </a:rPr>
              <a:t>These districts are run by elected or appointed boards of local citizens, who oversee conservation programs tailored to their community's needs. Staff and experts provide technical support and outreach, ensuring effective and relevant conservation solutions.</a:t>
            </a:r>
          </a:p>
          <a:p>
            <a:pPr algn="l">
              <a:lnSpc>
                <a:spcPts val="1861"/>
              </a:lnSpc>
            </a:pPr>
          </a:p>
          <a:p>
            <a:pPr algn="l">
              <a:lnSpc>
                <a:spcPts val="4450"/>
              </a:lnSpc>
            </a:pPr>
            <a:r>
              <a:rPr lang="en-US" sz="3346">
                <a:solidFill>
                  <a:srgbClr val="000000"/>
                </a:solidFill>
                <a:latin typeface="KG Primary Penmanship"/>
                <a:ea typeface="KG Primary Penmanship"/>
                <a:cs typeface="KG Primary Penmanship"/>
                <a:sym typeface="KG Primary Penmanship"/>
              </a:rPr>
              <a:t>Established in the early 20th century, especially during the Dust Bowl era, conservation districts emerged from the need to manage soil erosion and other environmental challenges. The Soil Conservation Act of 1935 formalized their role, and they have since expanded their focus to include a wider range of environmental issues, continuing to drive locally-led conservation efforts.</a:t>
            </a:r>
          </a:p>
        </p:txBody>
      </p:sp>
      <p:sp>
        <p:nvSpPr>
          <p:cNvPr name="Freeform 10" id="10"/>
          <p:cNvSpPr/>
          <p:nvPr/>
        </p:nvSpPr>
        <p:spPr>
          <a:xfrm flipH="false" flipV="false" rot="0">
            <a:off x="10893016" y="131858"/>
            <a:ext cx="1969071" cy="2009205"/>
          </a:xfrm>
          <a:custGeom>
            <a:avLst/>
            <a:gdLst/>
            <a:ahLst/>
            <a:cxnLst/>
            <a:rect r="r" b="b" t="t" l="l"/>
            <a:pathLst>
              <a:path h="2009205" w="1969071">
                <a:moveTo>
                  <a:pt x="0" y="0"/>
                </a:moveTo>
                <a:lnTo>
                  <a:pt x="1969071" y="0"/>
                </a:lnTo>
                <a:lnTo>
                  <a:pt x="1969071" y="2009205"/>
                </a:lnTo>
                <a:lnTo>
                  <a:pt x="0" y="2009205"/>
                </a:lnTo>
                <a:lnTo>
                  <a:pt x="0" y="0"/>
                </a:lnTo>
                <a:close/>
              </a:path>
            </a:pathLst>
          </a:custGeom>
          <a:blipFill>
            <a:blip r:embed="rId5"/>
            <a:stretch>
              <a:fillRect l="0" t="0" r="0" b="0"/>
            </a:stretch>
          </a:blipFill>
        </p:spPr>
      </p:sp>
      <p:sp>
        <p:nvSpPr>
          <p:cNvPr name="TextBox 11" id="11"/>
          <p:cNvSpPr txBox="true"/>
          <p:nvPr/>
        </p:nvSpPr>
        <p:spPr>
          <a:xfrm rot="-59574">
            <a:off x="1558731" y="702275"/>
            <a:ext cx="9263436" cy="925514"/>
          </a:xfrm>
          <a:prstGeom prst="rect">
            <a:avLst/>
          </a:prstGeom>
        </p:spPr>
        <p:txBody>
          <a:bodyPr anchor="t" rtlCol="false" tIns="0" lIns="0" bIns="0" rIns="0">
            <a:spAutoFit/>
          </a:bodyPr>
          <a:lstStyle/>
          <a:p>
            <a:pPr algn="ctr" marL="0" indent="0" lvl="0">
              <a:lnSpc>
                <a:spcPts val="7139"/>
              </a:lnSpc>
              <a:spcBef>
                <a:spcPct val="0"/>
              </a:spcBef>
            </a:pPr>
            <a:r>
              <a:rPr lang="en-US" sz="6490" spc="-64">
                <a:solidFill>
                  <a:srgbClr val="FFFFFF"/>
                </a:solidFill>
                <a:latin typeface="KG Primary Penmanship"/>
                <a:ea typeface="KG Primary Penmanship"/>
                <a:cs typeface="KG Primary Penmanship"/>
                <a:sym typeface="KG Primary Penmanship"/>
              </a:rPr>
              <a:t>What are Conservation Districts?</a:t>
            </a:r>
          </a:p>
        </p:txBody>
      </p:sp>
    </p:spTree>
  </p:cSld>
  <p:clrMapOvr>
    <a:masterClrMapping/>
  </p:clrMapOvr>
  <p:transition spd="fast">
    <p:fade/>
  </p:transition>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9F7F0"/>
        </a:solidFill>
      </p:bgPr>
    </p:bg>
    <p:spTree>
      <p:nvGrpSpPr>
        <p:cNvPr id="1" name=""/>
        <p:cNvGrpSpPr/>
        <p:nvPr/>
      </p:nvGrpSpPr>
      <p:grpSpPr>
        <a:xfrm>
          <a:off x="0" y="0"/>
          <a:ext cx="0" cy="0"/>
          <a:chOff x="0" y="0"/>
          <a:chExt cx="0" cy="0"/>
        </a:xfrm>
      </p:grpSpPr>
      <p:grpSp>
        <p:nvGrpSpPr>
          <p:cNvPr name="Group 2" id="2"/>
          <p:cNvGrpSpPr/>
          <p:nvPr/>
        </p:nvGrpSpPr>
        <p:grpSpPr>
          <a:xfrm rot="0">
            <a:off x="150404" y="188845"/>
            <a:ext cx="17987193" cy="9909311"/>
            <a:chOff x="0" y="0"/>
            <a:chExt cx="4737368" cy="2609860"/>
          </a:xfrm>
        </p:grpSpPr>
        <p:sp>
          <p:nvSpPr>
            <p:cNvPr name="Freeform 3" id="3"/>
            <p:cNvSpPr/>
            <p:nvPr/>
          </p:nvSpPr>
          <p:spPr>
            <a:xfrm flipH="false" flipV="false" rot="0">
              <a:off x="0" y="0"/>
              <a:ext cx="4737367" cy="2609860"/>
            </a:xfrm>
            <a:custGeom>
              <a:avLst/>
              <a:gdLst/>
              <a:ahLst/>
              <a:cxnLst/>
              <a:rect r="r" b="b" t="t" l="l"/>
              <a:pathLst>
                <a:path h="2609860" w="4737367">
                  <a:moveTo>
                    <a:pt x="0" y="0"/>
                  </a:moveTo>
                  <a:lnTo>
                    <a:pt x="4737367" y="0"/>
                  </a:lnTo>
                  <a:lnTo>
                    <a:pt x="4737367" y="2609860"/>
                  </a:lnTo>
                  <a:lnTo>
                    <a:pt x="0" y="2609860"/>
                  </a:lnTo>
                  <a:close/>
                </a:path>
              </a:pathLst>
            </a:custGeom>
            <a:solidFill>
              <a:srgbClr val="000000">
                <a:alpha val="0"/>
              </a:srgbClr>
            </a:solidFill>
            <a:ln w="19050" cap="sq">
              <a:solidFill>
                <a:srgbClr val="B4987E"/>
              </a:solidFill>
              <a:prstDash val="solid"/>
              <a:miter/>
            </a:ln>
          </p:spPr>
        </p:sp>
        <p:sp>
          <p:nvSpPr>
            <p:cNvPr name="TextBox 4" id="4"/>
            <p:cNvSpPr txBox="true"/>
            <p:nvPr/>
          </p:nvSpPr>
          <p:spPr>
            <a:xfrm>
              <a:off x="0" y="-47625"/>
              <a:ext cx="4737368" cy="2657485"/>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5400000">
            <a:off x="-319198" y="754697"/>
            <a:ext cx="10861962" cy="9075110"/>
            <a:chOff x="0" y="0"/>
            <a:chExt cx="16549826" cy="13827290"/>
          </a:xfrm>
        </p:grpSpPr>
        <p:sp>
          <p:nvSpPr>
            <p:cNvPr name="Freeform 6" id="6"/>
            <p:cNvSpPr/>
            <p:nvPr/>
          </p:nvSpPr>
          <p:spPr>
            <a:xfrm flipH="false" flipV="false" rot="0">
              <a:off x="-127" y="127"/>
              <a:ext cx="16549698" cy="13834275"/>
            </a:xfrm>
            <a:custGeom>
              <a:avLst/>
              <a:gdLst/>
              <a:ahLst/>
              <a:cxnLst/>
              <a:rect r="r" b="b" t="t" l="l"/>
              <a:pathLst>
                <a:path h="13834275" w="16549698">
                  <a:moveTo>
                    <a:pt x="16148633" y="13821575"/>
                  </a:moveTo>
                  <a:cubicBezTo>
                    <a:pt x="16092752" y="13834275"/>
                    <a:pt x="16067352" y="13821575"/>
                    <a:pt x="16010202" y="13821575"/>
                  </a:cubicBezTo>
                  <a:cubicBezTo>
                    <a:pt x="15953052" y="13821575"/>
                    <a:pt x="15861994" y="13808875"/>
                    <a:pt x="15861994" y="13808875"/>
                  </a:cubicBezTo>
                  <a:lnTo>
                    <a:pt x="707771" y="13808875"/>
                  </a:lnTo>
                  <a:lnTo>
                    <a:pt x="631063" y="13796175"/>
                  </a:lnTo>
                  <a:cubicBezTo>
                    <a:pt x="631063" y="13796175"/>
                    <a:pt x="533400" y="13808875"/>
                    <a:pt x="457581" y="13796175"/>
                  </a:cubicBezTo>
                  <a:cubicBezTo>
                    <a:pt x="381762" y="13783475"/>
                    <a:pt x="296418" y="13796175"/>
                    <a:pt x="296418" y="13796175"/>
                  </a:cubicBezTo>
                  <a:cubicBezTo>
                    <a:pt x="240284" y="13796175"/>
                    <a:pt x="162814" y="13791858"/>
                    <a:pt x="119507" y="13762647"/>
                  </a:cubicBezTo>
                  <a:cubicBezTo>
                    <a:pt x="47371" y="13714006"/>
                    <a:pt x="25400" y="13643775"/>
                    <a:pt x="0" y="13537983"/>
                  </a:cubicBezTo>
                  <a:lnTo>
                    <a:pt x="0" y="13337451"/>
                  </a:lnTo>
                  <a:cubicBezTo>
                    <a:pt x="0" y="13337451"/>
                    <a:pt x="12700" y="13252487"/>
                    <a:pt x="12700" y="13194195"/>
                  </a:cubicBezTo>
                  <a:cubicBezTo>
                    <a:pt x="12700" y="13135902"/>
                    <a:pt x="0" y="13045985"/>
                    <a:pt x="0" y="1304598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6030649" y="0"/>
                  </a:lnTo>
                  <a:cubicBezTo>
                    <a:pt x="16130725" y="0"/>
                    <a:pt x="16199179" y="12700"/>
                    <a:pt x="16199179" y="12700"/>
                  </a:cubicBezTo>
                  <a:cubicBezTo>
                    <a:pt x="16263314" y="12700"/>
                    <a:pt x="16352087" y="36322"/>
                    <a:pt x="16409998" y="50800"/>
                  </a:cubicBezTo>
                  <a:cubicBezTo>
                    <a:pt x="16511598" y="76200"/>
                    <a:pt x="16536998" y="254000"/>
                    <a:pt x="16536998" y="350520"/>
                  </a:cubicBezTo>
                  <a:lnTo>
                    <a:pt x="16536998" y="12955181"/>
                  </a:lnTo>
                  <a:cubicBezTo>
                    <a:pt x="16536998" y="12955181"/>
                    <a:pt x="16549698" y="13323861"/>
                    <a:pt x="16549698" y="13356883"/>
                  </a:cubicBezTo>
                  <a:cubicBezTo>
                    <a:pt x="16549698" y="13389902"/>
                    <a:pt x="16527221" y="13497852"/>
                    <a:pt x="16509313" y="13544080"/>
                  </a:cubicBezTo>
                  <a:cubicBezTo>
                    <a:pt x="16484294" y="13608723"/>
                    <a:pt x="16494454" y="13665619"/>
                    <a:pt x="16442638" y="13709814"/>
                  </a:cubicBezTo>
                  <a:cubicBezTo>
                    <a:pt x="16406571" y="13740676"/>
                    <a:pt x="16352468" y="13778013"/>
                    <a:pt x="16307256" y="13795158"/>
                  </a:cubicBezTo>
                  <a:cubicBezTo>
                    <a:pt x="16262044" y="13812304"/>
                    <a:pt x="16204259" y="13809002"/>
                    <a:pt x="16148379" y="13821702"/>
                  </a:cubicBezTo>
                  <a:close/>
                </a:path>
              </a:pathLst>
            </a:custGeom>
            <a:solidFill>
              <a:srgbClr val="B4987E"/>
            </a:solidFill>
          </p:spPr>
        </p:sp>
      </p:grpSp>
      <p:sp>
        <p:nvSpPr>
          <p:cNvPr name="Freeform 7" id="7"/>
          <p:cNvSpPr/>
          <p:nvPr/>
        </p:nvSpPr>
        <p:spPr>
          <a:xfrm flipH="false" flipV="false" rot="0">
            <a:off x="10644583" y="1184442"/>
            <a:ext cx="6712259" cy="3920958"/>
          </a:xfrm>
          <a:custGeom>
            <a:avLst/>
            <a:gdLst/>
            <a:ahLst/>
            <a:cxnLst/>
            <a:rect r="r" b="b" t="t" l="l"/>
            <a:pathLst>
              <a:path h="3920958" w="6712259">
                <a:moveTo>
                  <a:pt x="0" y="0"/>
                </a:moveTo>
                <a:lnTo>
                  <a:pt x="6712260" y="0"/>
                </a:lnTo>
                <a:lnTo>
                  <a:pt x="6712260" y="3920958"/>
                </a:lnTo>
                <a:lnTo>
                  <a:pt x="0" y="3920958"/>
                </a:lnTo>
                <a:lnTo>
                  <a:pt x="0" y="0"/>
                </a:lnTo>
                <a:close/>
              </a:path>
            </a:pathLst>
          </a:custGeom>
          <a:blipFill>
            <a:blip r:embed="rId2"/>
            <a:stretch>
              <a:fillRect l="0" t="0" r="0" b="0"/>
            </a:stretch>
          </a:blipFill>
        </p:spPr>
      </p:sp>
      <p:sp>
        <p:nvSpPr>
          <p:cNvPr name="Freeform 8" id="8"/>
          <p:cNvSpPr/>
          <p:nvPr/>
        </p:nvSpPr>
        <p:spPr>
          <a:xfrm flipH="false" flipV="false" rot="0">
            <a:off x="10093315" y="7561503"/>
            <a:ext cx="7814796" cy="2555099"/>
          </a:xfrm>
          <a:custGeom>
            <a:avLst/>
            <a:gdLst/>
            <a:ahLst/>
            <a:cxnLst/>
            <a:rect r="r" b="b" t="t" l="l"/>
            <a:pathLst>
              <a:path h="2555099" w="7814796">
                <a:moveTo>
                  <a:pt x="0" y="0"/>
                </a:moveTo>
                <a:lnTo>
                  <a:pt x="7814796" y="0"/>
                </a:lnTo>
                <a:lnTo>
                  <a:pt x="7814796" y="2555098"/>
                </a:lnTo>
                <a:lnTo>
                  <a:pt x="0" y="2555098"/>
                </a:lnTo>
                <a:lnTo>
                  <a:pt x="0" y="0"/>
                </a:lnTo>
                <a:close/>
              </a:path>
            </a:pathLst>
          </a:custGeom>
          <a:blipFill>
            <a:blip r:embed="rId3"/>
            <a:stretch>
              <a:fillRect l="0" t="0" r="0" b="0"/>
            </a:stretch>
          </a:blipFill>
        </p:spPr>
      </p:sp>
      <p:sp>
        <p:nvSpPr>
          <p:cNvPr name="Freeform 9" id="9"/>
          <p:cNvSpPr/>
          <p:nvPr/>
        </p:nvSpPr>
        <p:spPr>
          <a:xfrm flipH="false" flipV="false" rot="0">
            <a:off x="10696576" y="5143500"/>
            <a:ext cx="6608273" cy="2379903"/>
          </a:xfrm>
          <a:custGeom>
            <a:avLst/>
            <a:gdLst/>
            <a:ahLst/>
            <a:cxnLst/>
            <a:rect r="r" b="b" t="t" l="l"/>
            <a:pathLst>
              <a:path h="2379903" w="6608273">
                <a:moveTo>
                  <a:pt x="0" y="0"/>
                </a:moveTo>
                <a:lnTo>
                  <a:pt x="6608273" y="0"/>
                </a:lnTo>
                <a:lnTo>
                  <a:pt x="6608273" y="2379903"/>
                </a:lnTo>
                <a:lnTo>
                  <a:pt x="0" y="2379903"/>
                </a:lnTo>
                <a:lnTo>
                  <a:pt x="0" y="0"/>
                </a:lnTo>
                <a:close/>
              </a:path>
            </a:pathLst>
          </a:custGeom>
          <a:blipFill>
            <a:blip r:embed="rId4"/>
            <a:stretch>
              <a:fillRect l="0" t="0" r="0" b="0"/>
            </a:stretch>
          </a:blipFill>
        </p:spPr>
      </p:sp>
      <p:sp>
        <p:nvSpPr>
          <p:cNvPr name="Freeform 10" id="10"/>
          <p:cNvSpPr/>
          <p:nvPr/>
        </p:nvSpPr>
        <p:spPr>
          <a:xfrm flipH="false" flipV="false" rot="0">
            <a:off x="10931771" y="376317"/>
            <a:ext cx="6137884" cy="770025"/>
          </a:xfrm>
          <a:custGeom>
            <a:avLst/>
            <a:gdLst/>
            <a:ahLst/>
            <a:cxnLst/>
            <a:rect r="r" b="b" t="t" l="l"/>
            <a:pathLst>
              <a:path h="770025" w="6137884">
                <a:moveTo>
                  <a:pt x="0" y="0"/>
                </a:moveTo>
                <a:lnTo>
                  <a:pt x="6137884" y="0"/>
                </a:lnTo>
                <a:lnTo>
                  <a:pt x="6137884" y="770025"/>
                </a:lnTo>
                <a:lnTo>
                  <a:pt x="0" y="770025"/>
                </a:lnTo>
                <a:lnTo>
                  <a:pt x="0" y="0"/>
                </a:lnTo>
                <a:close/>
              </a:path>
            </a:pathLst>
          </a:custGeom>
          <a:blipFill>
            <a:blip r:embed="rId5"/>
            <a:stretch>
              <a:fillRect l="0" t="0" r="0" b="0"/>
            </a:stretch>
          </a:blipFill>
        </p:spPr>
      </p:sp>
      <p:sp>
        <p:nvSpPr>
          <p:cNvPr name="TextBox 11" id="11"/>
          <p:cNvSpPr txBox="true"/>
          <p:nvPr/>
        </p:nvSpPr>
        <p:spPr>
          <a:xfrm rot="0">
            <a:off x="777891" y="2559915"/>
            <a:ext cx="8667784" cy="7379106"/>
          </a:xfrm>
          <a:prstGeom prst="rect">
            <a:avLst/>
          </a:prstGeom>
        </p:spPr>
        <p:txBody>
          <a:bodyPr anchor="t" rtlCol="false" tIns="0" lIns="0" bIns="0" rIns="0">
            <a:spAutoFit/>
          </a:bodyPr>
          <a:lstStyle/>
          <a:p>
            <a:pPr algn="ctr">
              <a:lnSpc>
                <a:spcPts val="2637"/>
              </a:lnSpc>
            </a:pPr>
            <a:r>
              <a:rPr lang="en-US" sz="2180" spc="-43">
                <a:solidFill>
                  <a:srgbClr val="FFFFFF"/>
                </a:solidFill>
                <a:latin typeface="Canva Sans Bold"/>
                <a:ea typeface="Canva Sans Bold"/>
                <a:cs typeface="Canva Sans Bold"/>
                <a:sym typeface="Canva Sans Bold"/>
              </a:rPr>
              <a:t>NORTHEAST</a:t>
            </a:r>
          </a:p>
          <a:p>
            <a:pPr algn="ctr">
              <a:lnSpc>
                <a:spcPts val="2637"/>
              </a:lnSpc>
            </a:pPr>
            <a:r>
              <a:rPr lang="en-US" sz="2180" spc="-43">
                <a:solidFill>
                  <a:srgbClr val="FFFFFF"/>
                </a:solidFill>
                <a:latin typeface="Canva Sans"/>
                <a:ea typeface="Canva Sans"/>
                <a:cs typeface="Canva Sans"/>
                <a:sym typeface="Canva Sans"/>
              </a:rPr>
              <a:t>Connecticut, Delaware, Maine, Maryland, Massachusetts, New Hampshire, New Jersey, New York, Pennsylvania, Rhode Island, Vermont, West Virginia</a:t>
            </a:r>
          </a:p>
          <a:p>
            <a:pPr algn="ctr">
              <a:lnSpc>
                <a:spcPts val="1165"/>
              </a:lnSpc>
            </a:pPr>
          </a:p>
          <a:p>
            <a:pPr algn="ctr">
              <a:lnSpc>
                <a:spcPts val="2637"/>
              </a:lnSpc>
            </a:pPr>
            <a:r>
              <a:rPr lang="en-US" sz="2180" spc="-43">
                <a:solidFill>
                  <a:srgbClr val="FFFFFF"/>
                </a:solidFill>
                <a:latin typeface="Canva Sans Bold"/>
                <a:ea typeface="Canva Sans Bold"/>
                <a:cs typeface="Canva Sans Bold"/>
                <a:sym typeface="Canva Sans Bold"/>
              </a:rPr>
              <a:t>SOUTHEAST</a:t>
            </a:r>
          </a:p>
          <a:p>
            <a:pPr algn="ctr">
              <a:lnSpc>
                <a:spcPts val="2637"/>
              </a:lnSpc>
            </a:pPr>
            <a:r>
              <a:rPr lang="en-US" sz="2180" spc="-43">
                <a:solidFill>
                  <a:srgbClr val="FFFFFF"/>
                </a:solidFill>
                <a:latin typeface="Canva Sans"/>
                <a:ea typeface="Canva Sans"/>
                <a:cs typeface="Canva Sans"/>
                <a:sym typeface="Canva Sans"/>
              </a:rPr>
              <a:t> Alabama, Florida, Georgia, Kentucky, Mississippi, North Carolina, South Carolina, Tennessee, Virginia,  Puerto Rico, U.S. Virgin Islands</a:t>
            </a:r>
          </a:p>
          <a:p>
            <a:pPr algn="ctr">
              <a:lnSpc>
                <a:spcPts val="1165"/>
              </a:lnSpc>
            </a:pPr>
          </a:p>
          <a:p>
            <a:pPr algn="ctr">
              <a:lnSpc>
                <a:spcPts val="2637"/>
              </a:lnSpc>
            </a:pPr>
            <a:r>
              <a:rPr lang="en-US" sz="2180" spc="-43">
                <a:solidFill>
                  <a:srgbClr val="FFFFFF"/>
                </a:solidFill>
                <a:latin typeface="Canva Sans Bold"/>
                <a:ea typeface="Canva Sans Bold"/>
                <a:cs typeface="Canva Sans Bold"/>
                <a:sym typeface="Canva Sans Bold"/>
              </a:rPr>
              <a:t>NORTH CENTRAL</a:t>
            </a:r>
          </a:p>
          <a:p>
            <a:pPr algn="ctr">
              <a:lnSpc>
                <a:spcPts val="2637"/>
              </a:lnSpc>
            </a:pPr>
            <a:r>
              <a:rPr lang="en-US" sz="2180" spc="-43">
                <a:solidFill>
                  <a:srgbClr val="FFFFFF"/>
                </a:solidFill>
                <a:latin typeface="Canva Sans"/>
                <a:ea typeface="Canva Sans"/>
                <a:cs typeface="Canva Sans"/>
                <a:sym typeface="Canva Sans"/>
              </a:rPr>
              <a:t>Illinois, Indiana, Iowa, Michigan, Minnesota, Missouri, Ohio, Wisconsin</a:t>
            </a:r>
          </a:p>
          <a:p>
            <a:pPr algn="ctr">
              <a:lnSpc>
                <a:spcPts val="1165"/>
              </a:lnSpc>
            </a:pPr>
          </a:p>
          <a:p>
            <a:pPr algn="ctr">
              <a:lnSpc>
                <a:spcPts val="2637"/>
              </a:lnSpc>
            </a:pPr>
            <a:r>
              <a:rPr lang="en-US" sz="2180" spc="-43">
                <a:solidFill>
                  <a:srgbClr val="FFFFFF"/>
                </a:solidFill>
                <a:latin typeface="Canva Sans Bold"/>
                <a:ea typeface="Canva Sans Bold"/>
                <a:cs typeface="Canva Sans Bold"/>
                <a:sym typeface="Canva Sans Bold"/>
              </a:rPr>
              <a:t>SOUTH CENTRAL</a:t>
            </a:r>
          </a:p>
          <a:p>
            <a:pPr algn="ctr">
              <a:lnSpc>
                <a:spcPts val="2637"/>
              </a:lnSpc>
            </a:pPr>
            <a:r>
              <a:rPr lang="en-US" sz="2180" spc="-43">
                <a:solidFill>
                  <a:srgbClr val="FFFFFF"/>
                </a:solidFill>
                <a:latin typeface="Canva Sans"/>
                <a:ea typeface="Canva Sans"/>
                <a:cs typeface="Canva Sans"/>
                <a:sym typeface="Canva Sans"/>
              </a:rPr>
              <a:t> Arkansas, Louisiana, Oklahoma, Texas</a:t>
            </a:r>
          </a:p>
          <a:p>
            <a:pPr algn="ctr">
              <a:lnSpc>
                <a:spcPts val="2637"/>
              </a:lnSpc>
            </a:pPr>
          </a:p>
          <a:p>
            <a:pPr algn="ctr">
              <a:lnSpc>
                <a:spcPts val="2637"/>
              </a:lnSpc>
            </a:pPr>
            <a:r>
              <a:rPr lang="en-US" sz="2180" spc="-43">
                <a:solidFill>
                  <a:srgbClr val="FFFFFF"/>
                </a:solidFill>
                <a:latin typeface="Canva Sans Bold"/>
                <a:ea typeface="Canva Sans Bold"/>
                <a:cs typeface="Canva Sans Bold"/>
                <a:sym typeface="Canva Sans Bold"/>
              </a:rPr>
              <a:t>NORTHERN PLAINS</a:t>
            </a:r>
          </a:p>
          <a:p>
            <a:pPr algn="ctr">
              <a:lnSpc>
                <a:spcPts val="2637"/>
              </a:lnSpc>
            </a:pPr>
            <a:r>
              <a:rPr lang="en-US" sz="2180" spc="-43">
                <a:solidFill>
                  <a:srgbClr val="FFFFFF"/>
                </a:solidFill>
                <a:latin typeface="Canva Sans"/>
                <a:ea typeface="Canva Sans"/>
                <a:cs typeface="Canva Sans"/>
                <a:sym typeface="Canva Sans"/>
              </a:rPr>
              <a:t> Kansas, Montana, Nebraska, North Dakota, South Dakota</a:t>
            </a:r>
          </a:p>
          <a:p>
            <a:pPr algn="ctr">
              <a:lnSpc>
                <a:spcPts val="1165"/>
              </a:lnSpc>
            </a:pPr>
          </a:p>
          <a:p>
            <a:pPr algn="ctr">
              <a:lnSpc>
                <a:spcPts val="2637"/>
              </a:lnSpc>
            </a:pPr>
            <a:r>
              <a:rPr lang="en-US" sz="2180" spc="-43">
                <a:solidFill>
                  <a:srgbClr val="FFFFFF"/>
                </a:solidFill>
                <a:latin typeface="Canva Sans Bold"/>
                <a:ea typeface="Canva Sans Bold"/>
                <a:cs typeface="Canva Sans Bold"/>
                <a:sym typeface="Canva Sans Bold"/>
              </a:rPr>
              <a:t>SOUTHWEST</a:t>
            </a:r>
          </a:p>
          <a:p>
            <a:pPr algn="ctr">
              <a:lnSpc>
                <a:spcPts val="2637"/>
              </a:lnSpc>
            </a:pPr>
            <a:r>
              <a:rPr lang="en-US" sz="2180" spc="-43">
                <a:solidFill>
                  <a:srgbClr val="FFFFFF"/>
                </a:solidFill>
                <a:latin typeface="Canva Sans"/>
                <a:ea typeface="Canva Sans"/>
                <a:cs typeface="Canva Sans"/>
                <a:sym typeface="Canva Sans"/>
              </a:rPr>
              <a:t>Arizona,  Colorado, Nevada, New Mexico, Utah, Wyoming</a:t>
            </a:r>
          </a:p>
          <a:p>
            <a:pPr algn="ctr">
              <a:lnSpc>
                <a:spcPts val="1165"/>
              </a:lnSpc>
            </a:pPr>
          </a:p>
          <a:p>
            <a:pPr algn="ctr">
              <a:lnSpc>
                <a:spcPts val="2637"/>
              </a:lnSpc>
            </a:pPr>
            <a:r>
              <a:rPr lang="en-US" sz="2180" spc="-43">
                <a:solidFill>
                  <a:srgbClr val="FFFFFF"/>
                </a:solidFill>
                <a:latin typeface="Canva Sans Bold"/>
                <a:ea typeface="Canva Sans Bold"/>
                <a:cs typeface="Canva Sans Bold"/>
                <a:sym typeface="Canva Sans Bold"/>
              </a:rPr>
              <a:t>PACIFIC</a:t>
            </a:r>
          </a:p>
          <a:p>
            <a:pPr algn="ctr" marL="0" indent="0" lvl="0">
              <a:lnSpc>
                <a:spcPts val="2637"/>
              </a:lnSpc>
            </a:pPr>
            <a:r>
              <a:rPr lang="en-US" sz="2180" spc="-43">
                <a:solidFill>
                  <a:srgbClr val="FFFFFF"/>
                </a:solidFill>
                <a:latin typeface="Canva Sans"/>
                <a:ea typeface="Canva Sans"/>
                <a:cs typeface="Canva Sans"/>
                <a:sym typeface="Canva Sans"/>
              </a:rPr>
              <a:t> Alaska, California, Hawaii, Idaho, Oregon, Washington, American Samoa, Guam, Northern Mariana Islands</a:t>
            </a:r>
          </a:p>
        </p:txBody>
      </p:sp>
      <p:sp>
        <p:nvSpPr>
          <p:cNvPr name="TextBox 12" id="12"/>
          <p:cNvSpPr txBox="true"/>
          <p:nvPr/>
        </p:nvSpPr>
        <p:spPr>
          <a:xfrm rot="0">
            <a:off x="844338" y="441919"/>
            <a:ext cx="8534889" cy="1805437"/>
          </a:xfrm>
          <a:prstGeom prst="rect">
            <a:avLst/>
          </a:prstGeom>
        </p:spPr>
        <p:txBody>
          <a:bodyPr anchor="t" rtlCol="false" tIns="0" lIns="0" bIns="0" rIns="0">
            <a:spAutoFit/>
          </a:bodyPr>
          <a:lstStyle/>
          <a:p>
            <a:pPr algn="ctr">
              <a:lnSpc>
                <a:spcPts val="2862"/>
              </a:lnSpc>
              <a:spcBef>
                <a:spcPct val="0"/>
              </a:spcBef>
            </a:pPr>
            <a:r>
              <a:rPr lang="en-US" sz="2044">
                <a:solidFill>
                  <a:srgbClr val="FFFFFF"/>
                </a:solidFill>
                <a:latin typeface="Canva Sans Bold"/>
                <a:ea typeface="Canva Sans Bold"/>
                <a:cs typeface="Canva Sans Bold"/>
                <a:sym typeface="Canva Sans Bold"/>
              </a:rPr>
              <a:t>The National Association of Conservation Districts (NACD)</a:t>
            </a:r>
            <a:r>
              <a:rPr lang="en-US" sz="2044">
                <a:solidFill>
                  <a:srgbClr val="FFFFFF"/>
                </a:solidFill>
                <a:latin typeface="Canva Sans"/>
                <a:ea typeface="Canva Sans"/>
                <a:cs typeface="Canva Sans"/>
                <a:sym typeface="Canva Sans"/>
              </a:rPr>
              <a:t> encompasses seven regions, covering the contiguous United States, Alaska, Hawaii, and several U.S. Territories. These regions include diverse habitats and unique ecosystems, contributing significantly to the country's rich biodiversity.</a:t>
            </a:r>
          </a:p>
        </p:txBody>
      </p:sp>
    </p:spTree>
  </p:cSld>
  <p:clrMapOvr>
    <a:masterClrMapping/>
  </p:clrMapOvr>
  <p:transition spd="fast">
    <p:fade/>
  </p:transition>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D5EAF1"/>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3414789" y="1004099"/>
            <a:ext cx="11395333" cy="8463969"/>
          </a:xfrm>
          <a:custGeom>
            <a:avLst/>
            <a:gdLst/>
            <a:ahLst/>
            <a:cxnLst/>
            <a:rect r="r" b="b" t="t" l="l"/>
            <a:pathLst>
              <a:path h="8463969" w="11395333">
                <a:moveTo>
                  <a:pt x="0" y="0"/>
                </a:moveTo>
                <a:lnTo>
                  <a:pt x="11395333" y="0"/>
                </a:lnTo>
                <a:lnTo>
                  <a:pt x="11395333" y="8463969"/>
                </a:lnTo>
                <a:lnTo>
                  <a:pt x="0" y="8463969"/>
                </a:lnTo>
                <a:lnTo>
                  <a:pt x="0" y="0"/>
                </a:lnTo>
                <a:close/>
              </a:path>
            </a:pathLst>
          </a:custGeom>
          <a:blipFill>
            <a:blip r:embed="rId2"/>
            <a:stretch>
              <a:fillRect l="-39665" t="0" r="-35341" b="-4850"/>
            </a:stretch>
          </a:blipFill>
        </p:spPr>
      </p:sp>
      <p:sp>
        <p:nvSpPr>
          <p:cNvPr name="Freeform 3" id="3"/>
          <p:cNvSpPr/>
          <p:nvPr/>
        </p:nvSpPr>
        <p:spPr>
          <a:xfrm flipH="false" flipV="false" rot="0">
            <a:off x="3890139" y="8447490"/>
            <a:ext cx="4950135" cy="4114800"/>
          </a:xfrm>
          <a:custGeom>
            <a:avLst/>
            <a:gdLst/>
            <a:ahLst/>
            <a:cxnLst/>
            <a:rect r="r" b="b" t="t" l="l"/>
            <a:pathLst>
              <a:path h="4114800" w="4950135">
                <a:moveTo>
                  <a:pt x="0" y="0"/>
                </a:moveTo>
                <a:lnTo>
                  <a:pt x="4950135" y="0"/>
                </a:lnTo>
                <a:lnTo>
                  <a:pt x="4950135" y="4114800"/>
                </a:lnTo>
                <a:lnTo>
                  <a:pt x="0" y="4114800"/>
                </a:lnTo>
                <a:lnTo>
                  <a:pt x="0" y="0"/>
                </a:lnTo>
                <a:close/>
              </a:path>
            </a:pathLst>
          </a:custGeom>
          <a:blipFill>
            <a:blip r:embed="rId3">
              <a:alphaModFix amt="3000"/>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828141">
            <a:off x="2068442" y="8692380"/>
            <a:ext cx="5067396" cy="3625020"/>
          </a:xfrm>
          <a:custGeom>
            <a:avLst/>
            <a:gdLst/>
            <a:ahLst/>
            <a:cxnLst/>
            <a:rect r="r" b="b" t="t" l="l"/>
            <a:pathLst>
              <a:path h="3625020" w="5067396">
                <a:moveTo>
                  <a:pt x="0" y="0"/>
                </a:moveTo>
                <a:lnTo>
                  <a:pt x="5067396" y="0"/>
                </a:lnTo>
                <a:lnTo>
                  <a:pt x="5067396" y="3625020"/>
                </a:lnTo>
                <a:lnTo>
                  <a:pt x="0" y="3625020"/>
                </a:lnTo>
                <a:lnTo>
                  <a:pt x="0" y="0"/>
                </a:lnTo>
                <a:close/>
              </a:path>
            </a:pathLst>
          </a:custGeom>
          <a:blipFill>
            <a:blip r:embed="rId5"/>
            <a:stretch>
              <a:fillRect l="0" t="0" r="0" b="0"/>
            </a:stretch>
          </a:blipFill>
        </p:spPr>
      </p:sp>
      <p:sp>
        <p:nvSpPr>
          <p:cNvPr name="Freeform 5" id="5"/>
          <p:cNvSpPr/>
          <p:nvPr/>
        </p:nvSpPr>
        <p:spPr>
          <a:xfrm flipH="false" flipV="false" rot="-551516">
            <a:off x="3672" y="46149"/>
            <a:ext cx="6744743" cy="4824929"/>
          </a:xfrm>
          <a:custGeom>
            <a:avLst/>
            <a:gdLst/>
            <a:ahLst/>
            <a:cxnLst/>
            <a:rect r="r" b="b" t="t" l="l"/>
            <a:pathLst>
              <a:path h="4824929" w="6744743">
                <a:moveTo>
                  <a:pt x="0" y="0"/>
                </a:moveTo>
                <a:lnTo>
                  <a:pt x="6744743" y="0"/>
                </a:lnTo>
                <a:lnTo>
                  <a:pt x="6744743" y="4824929"/>
                </a:lnTo>
                <a:lnTo>
                  <a:pt x="0" y="4824929"/>
                </a:lnTo>
                <a:lnTo>
                  <a:pt x="0" y="0"/>
                </a:lnTo>
                <a:close/>
              </a:path>
            </a:pathLst>
          </a:custGeom>
          <a:blipFill>
            <a:blip r:embed="rId5"/>
            <a:stretch>
              <a:fillRect l="0" t="0" r="0" b="0"/>
            </a:stretch>
          </a:blipFill>
        </p:spPr>
      </p:sp>
      <p:sp>
        <p:nvSpPr>
          <p:cNvPr name="Freeform 6" id="6"/>
          <p:cNvSpPr/>
          <p:nvPr/>
        </p:nvSpPr>
        <p:spPr>
          <a:xfrm flipH="false" flipV="false" rot="0">
            <a:off x="1710747" y="82321"/>
            <a:ext cx="3137663" cy="1180546"/>
          </a:xfrm>
          <a:custGeom>
            <a:avLst/>
            <a:gdLst/>
            <a:ahLst/>
            <a:cxnLst/>
            <a:rect r="r" b="b" t="t" l="l"/>
            <a:pathLst>
              <a:path h="1180546" w="3137663">
                <a:moveTo>
                  <a:pt x="0" y="0"/>
                </a:moveTo>
                <a:lnTo>
                  <a:pt x="3137663" y="0"/>
                </a:lnTo>
                <a:lnTo>
                  <a:pt x="3137663" y="1180545"/>
                </a:lnTo>
                <a:lnTo>
                  <a:pt x="0" y="1180545"/>
                </a:lnTo>
                <a:lnTo>
                  <a:pt x="0" y="0"/>
                </a:lnTo>
                <a:close/>
              </a:path>
            </a:pathLst>
          </a:custGeom>
          <a:blipFill>
            <a:blip r:embed="rId6"/>
            <a:stretch>
              <a:fillRect l="0" t="0" r="0" b="0"/>
            </a:stretch>
          </a:blipFill>
        </p:spPr>
      </p:sp>
      <p:sp>
        <p:nvSpPr>
          <p:cNvPr name="Freeform 7" id="7"/>
          <p:cNvSpPr/>
          <p:nvPr/>
        </p:nvSpPr>
        <p:spPr>
          <a:xfrm flipH="false" flipV="false" rot="0">
            <a:off x="8855228" y="6190970"/>
            <a:ext cx="7315200" cy="109728"/>
          </a:xfrm>
          <a:custGeom>
            <a:avLst/>
            <a:gdLst/>
            <a:ahLst/>
            <a:cxnLst/>
            <a:rect r="r" b="b" t="t" l="l"/>
            <a:pathLst>
              <a:path h="109728" w="7315200">
                <a:moveTo>
                  <a:pt x="0" y="0"/>
                </a:moveTo>
                <a:lnTo>
                  <a:pt x="7315200" y="0"/>
                </a:lnTo>
                <a:lnTo>
                  <a:pt x="7315200" y="109728"/>
                </a:lnTo>
                <a:lnTo>
                  <a:pt x="0" y="109728"/>
                </a:lnTo>
                <a:lnTo>
                  <a:pt x="0" y="0"/>
                </a:lnTo>
                <a:close/>
              </a:path>
            </a:pathLst>
          </a:custGeom>
          <a:blipFill>
            <a:blip r:embed="rId7">
              <a:alphaModFix amt="56000"/>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14134409" y="7200900"/>
            <a:ext cx="4975073" cy="4114800"/>
          </a:xfrm>
          <a:custGeom>
            <a:avLst/>
            <a:gdLst/>
            <a:ahLst/>
            <a:cxnLst/>
            <a:rect r="r" b="b" t="t" l="l"/>
            <a:pathLst>
              <a:path h="4114800" w="4975073">
                <a:moveTo>
                  <a:pt x="0" y="0"/>
                </a:moveTo>
                <a:lnTo>
                  <a:pt x="4975073" y="0"/>
                </a:lnTo>
                <a:lnTo>
                  <a:pt x="4975073" y="4114800"/>
                </a:lnTo>
                <a:lnTo>
                  <a:pt x="0" y="4114800"/>
                </a:lnTo>
                <a:lnTo>
                  <a:pt x="0" y="0"/>
                </a:lnTo>
                <a:close/>
              </a:path>
            </a:pathLst>
          </a:custGeom>
          <a:blipFill>
            <a:blip r:embed="rId9">
              <a:alphaModFix amt="6999"/>
              <a:extLst>
                <a:ext uri="{96DAC541-7B7A-43D3-8B79-37D633B846F1}">
                  <asvg:svgBlip xmlns:asvg="http://schemas.microsoft.com/office/drawing/2016/SVG/main" r:embed="rId10"/>
                </a:ext>
              </a:extLst>
            </a:blip>
            <a:stretch>
              <a:fillRect l="0" t="0" r="0" b="0"/>
            </a:stretch>
          </a:blipFill>
        </p:spPr>
      </p:sp>
      <p:sp>
        <p:nvSpPr>
          <p:cNvPr name="Freeform 9" id="9"/>
          <p:cNvSpPr/>
          <p:nvPr/>
        </p:nvSpPr>
        <p:spPr>
          <a:xfrm flipH="false" flipV="false" rot="0">
            <a:off x="-1808795" y="6446062"/>
            <a:ext cx="3847338" cy="4114800"/>
          </a:xfrm>
          <a:custGeom>
            <a:avLst/>
            <a:gdLst/>
            <a:ahLst/>
            <a:cxnLst/>
            <a:rect r="r" b="b" t="t" l="l"/>
            <a:pathLst>
              <a:path h="4114800" w="3847338">
                <a:moveTo>
                  <a:pt x="0" y="0"/>
                </a:moveTo>
                <a:lnTo>
                  <a:pt x="3847338" y="0"/>
                </a:lnTo>
                <a:lnTo>
                  <a:pt x="3847338" y="4114800"/>
                </a:lnTo>
                <a:lnTo>
                  <a:pt x="0" y="4114800"/>
                </a:lnTo>
                <a:lnTo>
                  <a:pt x="0" y="0"/>
                </a:lnTo>
                <a:close/>
              </a:path>
            </a:pathLst>
          </a:custGeom>
          <a:blipFill>
            <a:blip r:embed="rId11">
              <a:alphaModFix amt="26000"/>
              <a:extLst>
                <a:ext uri="{96DAC541-7B7A-43D3-8B79-37D633B846F1}">
                  <asvg:svgBlip xmlns:asvg="http://schemas.microsoft.com/office/drawing/2016/SVG/main" r:embed="rId12"/>
                </a:ext>
              </a:extLst>
            </a:blip>
            <a:stretch>
              <a:fillRect l="0" t="0" r="0" b="0"/>
            </a:stretch>
          </a:blipFill>
        </p:spPr>
      </p:sp>
      <p:sp>
        <p:nvSpPr>
          <p:cNvPr name="Freeform 10" id="10"/>
          <p:cNvSpPr/>
          <p:nvPr/>
        </p:nvSpPr>
        <p:spPr>
          <a:xfrm flipH="true" flipV="false" rot="-96550">
            <a:off x="94300" y="7167516"/>
            <a:ext cx="3888486" cy="4114800"/>
          </a:xfrm>
          <a:custGeom>
            <a:avLst/>
            <a:gdLst/>
            <a:ahLst/>
            <a:cxnLst/>
            <a:rect r="r" b="b" t="t" l="l"/>
            <a:pathLst>
              <a:path h="4114800" w="3888486">
                <a:moveTo>
                  <a:pt x="3888486" y="0"/>
                </a:moveTo>
                <a:lnTo>
                  <a:pt x="0" y="0"/>
                </a:lnTo>
                <a:lnTo>
                  <a:pt x="0" y="4114800"/>
                </a:lnTo>
                <a:lnTo>
                  <a:pt x="3888486" y="4114800"/>
                </a:lnTo>
                <a:lnTo>
                  <a:pt x="3888486"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1" id="11"/>
          <p:cNvSpPr/>
          <p:nvPr/>
        </p:nvSpPr>
        <p:spPr>
          <a:xfrm flipH="false" flipV="false" rot="0">
            <a:off x="326277" y="5274151"/>
            <a:ext cx="1956601" cy="4641610"/>
          </a:xfrm>
          <a:custGeom>
            <a:avLst/>
            <a:gdLst/>
            <a:ahLst/>
            <a:cxnLst/>
            <a:rect r="r" b="b" t="t" l="l"/>
            <a:pathLst>
              <a:path h="4641610" w="1956601">
                <a:moveTo>
                  <a:pt x="0" y="0"/>
                </a:moveTo>
                <a:lnTo>
                  <a:pt x="1956601" y="0"/>
                </a:lnTo>
                <a:lnTo>
                  <a:pt x="1956601" y="4641610"/>
                </a:lnTo>
                <a:lnTo>
                  <a:pt x="0" y="4641610"/>
                </a:lnTo>
                <a:lnTo>
                  <a:pt x="0" y="0"/>
                </a:lnTo>
                <a:close/>
              </a:path>
            </a:pathLst>
          </a:custGeom>
          <a:blipFill>
            <a:blip r:embed="rId15"/>
            <a:stretch>
              <a:fillRect l="0" t="0" r="0" b="0"/>
            </a:stretch>
          </a:blipFill>
        </p:spPr>
      </p:sp>
      <p:sp>
        <p:nvSpPr>
          <p:cNvPr name="Freeform 12" id="12"/>
          <p:cNvSpPr/>
          <p:nvPr/>
        </p:nvSpPr>
        <p:spPr>
          <a:xfrm flipH="false" flipV="false" rot="0">
            <a:off x="6365206" y="9224916"/>
            <a:ext cx="2314037" cy="1062084"/>
          </a:xfrm>
          <a:custGeom>
            <a:avLst/>
            <a:gdLst/>
            <a:ahLst/>
            <a:cxnLst/>
            <a:rect r="r" b="b" t="t" l="l"/>
            <a:pathLst>
              <a:path h="1062084" w="2314037">
                <a:moveTo>
                  <a:pt x="0" y="0"/>
                </a:moveTo>
                <a:lnTo>
                  <a:pt x="2314037" y="0"/>
                </a:lnTo>
                <a:lnTo>
                  <a:pt x="2314037" y="1062084"/>
                </a:lnTo>
                <a:lnTo>
                  <a:pt x="0" y="1062084"/>
                </a:lnTo>
                <a:lnTo>
                  <a:pt x="0" y="0"/>
                </a:lnTo>
                <a:close/>
              </a:path>
            </a:pathLst>
          </a:custGeom>
          <a:blipFill>
            <a:blip r:embed="rId16">
              <a:alphaModFix amt="14000"/>
              <a:extLst>
                <a:ext uri="{96DAC541-7B7A-43D3-8B79-37D633B846F1}">
                  <asvg:svgBlip xmlns:asvg="http://schemas.microsoft.com/office/drawing/2016/SVG/main" r:embed="rId17"/>
                </a:ext>
              </a:extLst>
            </a:blip>
            <a:stretch>
              <a:fillRect l="0" t="0" r="0" b="0"/>
            </a:stretch>
          </a:blipFill>
        </p:spPr>
      </p:sp>
      <p:sp>
        <p:nvSpPr>
          <p:cNvPr name="TextBox 13" id="13"/>
          <p:cNvSpPr txBox="true"/>
          <p:nvPr/>
        </p:nvSpPr>
        <p:spPr>
          <a:xfrm rot="0">
            <a:off x="7352231" y="6884624"/>
            <a:ext cx="10321195" cy="2585085"/>
          </a:xfrm>
          <a:prstGeom prst="rect">
            <a:avLst/>
          </a:prstGeom>
        </p:spPr>
        <p:txBody>
          <a:bodyPr anchor="t" rtlCol="false" tIns="0" lIns="0" bIns="0" rIns="0">
            <a:spAutoFit/>
          </a:bodyPr>
          <a:lstStyle/>
          <a:p>
            <a:pPr algn="ctr">
              <a:lnSpc>
                <a:spcPts val="2940"/>
              </a:lnSpc>
            </a:pPr>
            <a:r>
              <a:rPr lang="en-US" sz="2100">
                <a:solidFill>
                  <a:srgbClr val="132027"/>
                </a:solidFill>
                <a:latin typeface="Canva Sans Bold"/>
                <a:ea typeface="Canva Sans Bold"/>
                <a:cs typeface="Canva Sans Bold"/>
                <a:sym typeface="Canva Sans Bold"/>
              </a:rPr>
              <a:t>Biome</a:t>
            </a:r>
            <a:r>
              <a:rPr lang="en-US" sz="2100">
                <a:solidFill>
                  <a:srgbClr val="132027"/>
                </a:solidFill>
                <a:latin typeface="Canva Sans"/>
                <a:ea typeface="Canva Sans"/>
                <a:cs typeface="Canva Sans"/>
                <a:sym typeface="Canva Sans"/>
              </a:rPr>
              <a:t>: A large geographical area characterized by its climate, vegetation, and animal life. It is determined by the interaction of temperature, precipitation, and altitude, which influence the types of plants and animals that can thrive there.</a:t>
            </a:r>
          </a:p>
          <a:p>
            <a:pPr algn="ctr">
              <a:lnSpc>
                <a:spcPts val="2940"/>
              </a:lnSpc>
            </a:pPr>
          </a:p>
          <a:p>
            <a:pPr algn="ctr">
              <a:lnSpc>
                <a:spcPts val="2940"/>
              </a:lnSpc>
            </a:pPr>
            <a:r>
              <a:rPr lang="en-US" sz="2100">
                <a:solidFill>
                  <a:srgbClr val="132027"/>
                </a:solidFill>
                <a:latin typeface="Canva Sans Bold"/>
                <a:ea typeface="Canva Sans Bold"/>
                <a:cs typeface="Canva Sans Bold"/>
                <a:sym typeface="Canva Sans Bold"/>
              </a:rPr>
              <a:t>Habitat</a:t>
            </a:r>
            <a:r>
              <a:rPr lang="en-US" sz="2100">
                <a:solidFill>
                  <a:srgbClr val="132027"/>
                </a:solidFill>
                <a:latin typeface="Canva Sans"/>
                <a:ea typeface="Canva Sans"/>
                <a:cs typeface="Canva Sans"/>
                <a:sym typeface="Canva Sans"/>
              </a:rPr>
              <a:t>: Refers to the specific environment where an organism lives. It includes both biotic (living) and abiotic (non-living) factors that define the conditions of the area. Habitats can vary in size, from a small rock pool to a large forest.</a:t>
            </a:r>
          </a:p>
        </p:txBody>
      </p:sp>
      <p:sp>
        <p:nvSpPr>
          <p:cNvPr name="TextBox 14" id="14"/>
          <p:cNvSpPr txBox="true"/>
          <p:nvPr/>
        </p:nvSpPr>
        <p:spPr>
          <a:xfrm rot="0">
            <a:off x="7522225" y="990600"/>
            <a:ext cx="9981206" cy="4745682"/>
          </a:xfrm>
          <a:prstGeom prst="rect">
            <a:avLst/>
          </a:prstGeom>
        </p:spPr>
        <p:txBody>
          <a:bodyPr anchor="t" rtlCol="false" tIns="0" lIns="0" bIns="0" rIns="0">
            <a:spAutoFit/>
          </a:bodyPr>
          <a:lstStyle/>
          <a:p>
            <a:pPr algn="just">
              <a:lnSpc>
                <a:spcPts val="3026"/>
              </a:lnSpc>
            </a:pPr>
            <a:r>
              <a:rPr lang="en-US" sz="2162">
                <a:solidFill>
                  <a:srgbClr val="132027"/>
                </a:solidFill>
                <a:latin typeface="Canva Sans Bold"/>
                <a:ea typeface="Canva Sans Bold"/>
                <a:cs typeface="Canva Sans Bold"/>
                <a:sym typeface="Canva Sans Bold"/>
              </a:rPr>
              <a:t>To understand diverse habitats, it’s essential to first grasp their broader contexts in the ecological hierarchy. </a:t>
            </a:r>
          </a:p>
          <a:p>
            <a:pPr algn="just">
              <a:lnSpc>
                <a:spcPts val="1526"/>
              </a:lnSpc>
            </a:pPr>
          </a:p>
          <a:p>
            <a:pPr algn="just">
              <a:lnSpc>
                <a:spcPts val="3026"/>
              </a:lnSpc>
            </a:pPr>
            <a:r>
              <a:rPr lang="en-US" sz="2162">
                <a:solidFill>
                  <a:srgbClr val="132027"/>
                </a:solidFill>
                <a:latin typeface="Canva Sans Bold"/>
                <a:ea typeface="Canva Sans Bold"/>
                <a:cs typeface="Canva Sans Bold"/>
                <a:sym typeface="Canva Sans Bold"/>
              </a:rPr>
              <a:t>At the top is the biosphere (or ecosphere), encompassing all life on Earth and their interactions with the environment. Within this, biomes are large-scale environments defined by climate and vegetation. </a:t>
            </a:r>
          </a:p>
          <a:p>
            <a:pPr algn="just">
              <a:lnSpc>
                <a:spcPts val="1526"/>
              </a:lnSpc>
            </a:pPr>
          </a:p>
          <a:p>
            <a:pPr algn="just">
              <a:lnSpc>
                <a:spcPts val="3026"/>
              </a:lnSpc>
            </a:pPr>
            <a:r>
              <a:rPr lang="en-US" sz="2162">
                <a:solidFill>
                  <a:srgbClr val="132027"/>
                </a:solidFill>
                <a:latin typeface="Canva Sans Bold"/>
                <a:ea typeface="Canva Sans Bold"/>
                <a:cs typeface="Canva Sans Bold"/>
                <a:sym typeface="Canva Sans Bold"/>
              </a:rPr>
              <a:t>For instance, in a tropical rainforest biome, you find various ecosystems such as the forest floor, canopy, and riverbanks. Each of these ecosystems supports specific habitats with unique conditions and resources. </a:t>
            </a:r>
          </a:p>
          <a:p>
            <a:pPr algn="just">
              <a:lnSpc>
                <a:spcPts val="1526"/>
              </a:lnSpc>
            </a:pPr>
          </a:p>
          <a:p>
            <a:pPr algn="just">
              <a:lnSpc>
                <a:spcPts val="3026"/>
              </a:lnSpc>
            </a:pPr>
            <a:r>
              <a:rPr lang="en-US" sz="2162">
                <a:solidFill>
                  <a:srgbClr val="132027"/>
                </a:solidFill>
                <a:latin typeface="Canva Sans Bold"/>
                <a:ea typeface="Canva Sans Bold"/>
                <a:cs typeface="Canva Sans Bold"/>
                <a:sym typeface="Canva Sans Bold"/>
              </a:rPr>
              <a:t>By understanding the biosphere and its biomes, you gain insight into the ecosystems and habitats within, highlighting how the larger context shapes the specific environments where organisms live and thrive.</a:t>
            </a:r>
          </a:p>
        </p:txBody>
      </p:sp>
      <p:sp>
        <p:nvSpPr>
          <p:cNvPr name="TextBox 15" id="15"/>
          <p:cNvSpPr txBox="true"/>
          <p:nvPr/>
        </p:nvSpPr>
        <p:spPr>
          <a:xfrm rot="-489029">
            <a:off x="658302" y="1095038"/>
            <a:ext cx="5252005" cy="3139261"/>
          </a:xfrm>
          <a:prstGeom prst="rect">
            <a:avLst/>
          </a:prstGeom>
        </p:spPr>
        <p:txBody>
          <a:bodyPr anchor="t" rtlCol="false" tIns="0" lIns="0" bIns="0" rIns="0">
            <a:spAutoFit/>
          </a:bodyPr>
          <a:lstStyle/>
          <a:p>
            <a:pPr algn="ctr">
              <a:lnSpc>
                <a:spcPts val="6184"/>
              </a:lnSpc>
            </a:pPr>
            <a:r>
              <a:rPr lang="en-US" sz="5780">
                <a:solidFill>
                  <a:srgbClr val="132027"/>
                </a:solidFill>
                <a:latin typeface="Canva Sans Bold"/>
                <a:ea typeface="Canva Sans Bold"/>
                <a:cs typeface="Canva Sans Bold"/>
                <a:sym typeface="Canva Sans Bold"/>
              </a:rPr>
              <a:t> Biomes, Ecosystems and Habitats,  oh my!</a:t>
            </a:r>
          </a:p>
        </p:txBody>
      </p:sp>
      <p:sp>
        <p:nvSpPr>
          <p:cNvPr name="TextBox 16" id="16"/>
          <p:cNvSpPr txBox="true"/>
          <p:nvPr/>
        </p:nvSpPr>
        <p:spPr>
          <a:xfrm rot="0">
            <a:off x="2637624" y="4996774"/>
            <a:ext cx="3468690" cy="2841426"/>
          </a:xfrm>
          <a:prstGeom prst="rect">
            <a:avLst/>
          </a:prstGeom>
        </p:spPr>
        <p:txBody>
          <a:bodyPr anchor="t" rtlCol="false" tIns="0" lIns="0" bIns="0" rIns="0">
            <a:spAutoFit/>
          </a:bodyPr>
          <a:lstStyle/>
          <a:p>
            <a:pPr algn="ctr">
              <a:lnSpc>
                <a:spcPts val="2301"/>
              </a:lnSpc>
            </a:pPr>
            <a:r>
              <a:rPr lang="en-US" sz="1644">
                <a:solidFill>
                  <a:srgbClr val="132027"/>
                </a:solidFill>
                <a:latin typeface="Arimo Bold Italics"/>
                <a:ea typeface="Arimo Bold Italics"/>
                <a:cs typeface="Arimo Bold Italics"/>
                <a:sym typeface="Arimo Bold Italics"/>
              </a:rPr>
              <a:t>Okay, we admit, you might not be familiar with this classic film reference, but if you are, you might just imagine visiting the wondrous Biome of OZ! </a:t>
            </a:r>
          </a:p>
          <a:p>
            <a:pPr algn="ctr">
              <a:lnSpc>
                <a:spcPts val="1021"/>
              </a:lnSpc>
            </a:pPr>
          </a:p>
          <a:p>
            <a:pPr algn="ctr">
              <a:lnSpc>
                <a:spcPts val="2301"/>
              </a:lnSpc>
            </a:pPr>
            <a:r>
              <a:rPr lang="en-US" sz="1644">
                <a:solidFill>
                  <a:srgbClr val="132027"/>
                </a:solidFill>
                <a:latin typeface="Arimo Bold Italics"/>
                <a:ea typeface="Arimo Bold Italics"/>
                <a:cs typeface="Arimo Bold Italics"/>
                <a:sym typeface="Arimo Bold Italics"/>
              </a:rPr>
              <a:t>Or was Oz a habitat? </a:t>
            </a:r>
          </a:p>
          <a:p>
            <a:pPr algn="ctr">
              <a:lnSpc>
                <a:spcPts val="766"/>
              </a:lnSpc>
            </a:pPr>
          </a:p>
          <a:p>
            <a:pPr algn="ctr">
              <a:lnSpc>
                <a:spcPts val="2301"/>
              </a:lnSpc>
            </a:pPr>
            <a:r>
              <a:rPr lang="en-US" sz="1644">
                <a:solidFill>
                  <a:srgbClr val="132027"/>
                </a:solidFill>
                <a:latin typeface="Arimo Bold Italics"/>
                <a:ea typeface="Arimo Bold Italics"/>
                <a:cs typeface="Arimo Bold Italics"/>
                <a:sym typeface="Arimo Bold Italics"/>
              </a:rPr>
              <a:t>Either way, the next two slides will explain the difference in a biome and a habitat. </a:t>
            </a:r>
          </a:p>
        </p:txBody>
      </p:sp>
      <p:sp>
        <p:nvSpPr>
          <p:cNvPr name="TextBox 17" id="17"/>
          <p:cNvSpPr txBox="true"/>
          <p:nvPr/>
        </p:nvSpPr>
        <p:spPr>
          <a:xfrm rot="0">
            <a:off x="2350920" y="9597503"/>
            <a:ext cx="4502440" cy="384177"/>
          </a:xfrm>
          <a:prstGeom prst="rect">
            <a:avLst/>
          </a:prstGeom>
        </p:spPr>
        <p:txBody>
          <a:bodyPr anchor="t" rtlCol="false" tIns="0" lIns="0" bIns="0" rIns="0">
            <a:spAutoFit/>
          </a:bodyPr>
          <a:lstStyle/>
          <a:p>
            <a:pPr algn="ctr">
              <a:lnSpc>
                <a:spcPts val="1574"/>
              </a:lnSpc>
              <a:spcBef>
                <a:spcPct val="0"/>
              </a:spcBef>
            </a:pPr>
            <a:r>
              <a:rPr lang="en-US" sz="1124">
                <a:solidFill>
                  <a:srgbClr val="070505"/>
                </a:solidFill>
                <a:latin typeface="Arimo"/>
                <a:ea typeface="Arimo"/>
                <a:cs typeface="Arimo"/>
                <a:sym typeface="Arimo"/>
              </a:rPr>
              <a:t>Image Credit: Image of Dorothy and Toto from The Wizard of Oz (1939). © Warner Bros. Used under Fair Use for educational purposes.</a:t>
            </a:r>
          </a:p>
        </p:txBody>
      </p:sp>
    </p:spTree>
  </p:cSld>
  <p:clrMapOvr>
    <a:masterClrMapping/>
  </p:clrMapOvr>
  <p:transition spd="fast">
    <p:fade/>
  </p:transition>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A95937"/>
        </a:solidFill>
      </p:bgPr>
    </p:bg>
    <p:spTree>
      <p:nvGrpSpPr>
        <p:cNvPr id="1" name=""/>
        <p:cNvGrpSpPr/>
        <p:nvPr/>
      </p:nvGrpSpPr>
      <p:grpSpPr>
        <a:xfrm>
          <a:off x="0" y="0"/>
          <a:ext cx="0" cy="0"/>
          <a:chOff x="0" y="0"/>
          <a:chExt cx="0" cy="0"/>
        </a:xfrm>
      </p:grpSpPr>
      <p:sp>
        <p:nvSpPr>
          <p:cNvPr name="Freeform 2" id="2"/>
          <p:cNvSpPr/>
          <p:nvPr/>
        </p:nvSpPr>
        <p:spPr>
          <a:xfrm flipH="false" flipV="false" rot="-3965391">
            <a:off x="4077746" y="-2745792"/>
            <a:ext cx="5510313" cy="7816046"/>
          </a:xfrm>
          <a:custGeom>
            <a:avLst/>
            <a:gdLst/>
            <a:ahLst/>
            <a:cxnLst/>
            <a:rect r="r" b="b" t="t" l="l"/>
            <a:pathLst>
              <a:path h="7816046" w="5510313">
                <a:moveTo>
                  <a:pt x="0" y="0"/>
                </a:moveTo>
                <a:lnTo>
                  <a:pt x="5510312" y="0"/>
                </a:lnTo>
                <a:lnTo>
                  <a:pt x="5510312" y="7816046"/>
                </a:lnTo>
                <a:lnTo>
                  <a:pt x="0" y="781604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rnd">
            <a:noFill/>
            <a:prstDash val="solid"/>
            <a:round/>
          </a:ln>
        </p:spPr>
      </p:sp>
      <p:sp>
        <p:nvSpPr>
          <p:cNvPr name="Freeform 3" id="3"/>
          <p:cNvSpPr/>
          <p:nvPr/>
        </p:nvSpPr>
        <p:spPr>
          <a:xfrm flipH="false" flipV="false" rot="-2144783">
            <a:off x="-1095364" y="2986972"/>
            <a:ext cx="6535651" cy="9270427"/>
          </a:xfrm>
          <a:custGeom>
            <a:avLst/>
            <a:gdLst/>
            <a:ahLst/>
            <a:cxnLst/>
            <a:rect r="r" b="b" t="t" l="l"/>
            <a:pathLst>
              <a:path h="9270427" w="6535651">
                <a:moveTo>
                  <a:pt x="0" y="0"/>
                </a:moveTo>
                <a:lnTo>
                  <a:pt x="6535651" y="0"/>
                </a:lnTo>
                <a:lnTo>
                  <a:pt x="6535651" y="9270427"/>
                </a:lnTo>
                <a:lnTo>
                  <a:pt x="0" y="92704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rnd">
            <a:noFill/>
            <a:prstDash val="solid"/>
            <a:round/>
          </a:ln>
        </p:spPr>
      </p:sp>
      <p:sp>
        <p:nvSpPr>
          <p:cNvPr name="Freeform 4" id="4"/>
          <p:cNvSpPr/>
          <p:nvPr/>
        </p:nvSpPr>
        <p:spPr>
          <a:xfrm flipH="false" flipV="false" rot="-3965391">
            <a:off x="12315550" y="3123155"/>
            <a:ext cx="5510313" cy="7816046"/>
          </a:xfrm>
          <a:custGeom>
            <a:avLst/>
            <a:gdLst/>
            <a:ahLst/>
            <a:cxnLst/>
            <a:rect r="r" b="b" t="t" l="l"/>
            <a:pathLst>
              <a:path h="7816046" w="5510313">
                <a:moveTo>
                  <a:pt x="0" y="0"/>
                </a:moveTo>
                <a:lnTo>
                  <a:pt x="5510313" y="0"/>
                </a:lnTo>
                <a:lnTo>
                  <a:pt x="5510313" y="7816047"/>
                </a:lnTo>
                <a:lnTo>
                  <a:pt x="0" y="781604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rnd">
            <a:noFill/>
            <a:prstDash val="solid"/>
            <a:round/>
          </a:ln>
        </p:spPr>
      </p:sp>
      <p:sp>
        <p:nvSpPr>
          <p:cNvPr name="Freeform 5" id="5"/>
          <p:cNvSpPr/>
          <p:nvPr/>
        </p:nvSpPr>
        <p:spPr>
          <a:xfrm flipH="false" flipV="false" rot="-10800000">
            <a:off x="359241" y="267952"/>
            <a:ext cx="17569517" cy="9751096"/>
          </a:xfrm>
          <a:custGeom>
            <a:avLst/>
            <a:gdLst/>
            <a:ahLst/>
            <a:cxnLst/>
            <a:rect r="r" b="b" t="t" l="l"/>
            <a:pathLst>
              <a:path h="9751096" w="17569517">
                <a:moveTo>
                  <a:pt x="17569518" y="9751096"/>
                </a:moveTo>
                <a:lnTo>
                  <a:pt x="0" y="9751096"/>
                </a:lnTo>
                <a:lnTo>
                  <a:pt x="0" y="0"/>
                </a:lnTo>
                <a:lnTo>
                  <a:pt x="17569518" y="0"/>
                </a:lnTo>
                <a:lnTo>
                  <a:pt x="17569518" y="9751096"/>
                </a:lnTo>
                <a:close/>
              </a:path>
            </a:pathLst>
          </a:custGeom>
          <a:blipFill>
            <a:blip r:embed="rId4"/>
            <a:stretch>
              <a:fillRect l="-64281" t="-111583" r="-3316" b="-13200"/>
            </a:stretch>
          </a:blipFill>
          <a:ln w="19050" cap="rnd">
            <a:solidFill>
              <a:srgbClr val="000000"/>
            </a:solidFill>
            <a:prstDash val="solid"/>
            <a:round/>
          </a:ln>
        </p:spPr>
      </p:sp>
      <p:grpSp>
        <p:nvGrpSpPr>
          <p:cNvPr name="Group 6" id="6"/>
          <p:cNvGrpSpPr/>
          <p:nvPr/>
        </p:nvGrpSpPr>
        <p:grpSpPr>
          <a:xfrm rot="0">
            <a:off x="665875" y="1581461"/>
            <a:ext cx="2672926" cy="1010705"/>
            <a:chOff x="0" y="0"/>
            <a:chExt cx="812800" cy="307342"/>
          </a:xfrm>
        </p:grpSpPr>
        <p:sp>
          <p:nvSpPr>
            <p:cNvPr name="Freeform 7" id="7"/>
            <p:cNvSpPr/>
            <p:nvPr/>
          </p:nvSpPr>
          <p:spPr>
            <a:xfrm flipH="false" flipV="false" rot="0">
              <a:off x="0" y="0"/>
              <a:ext cx="812800" cy="307342"/>
            </a:xfrm>
            <a:custGeom>
              <a:avLst/>
              <a:gdLst/>
              <a:ahLst/>
              <a:cxnLst/>
              <a:rect r="r" b="b" t="t" l="l"/>
              <a:pathLst>
                <a:path h="307342" w="812800">
                  <a:moveTo>
                    <a:pt x="0" y="0"/>
                  </a:moveTo>
                  <a:lnTo>
                    <a:pt x="812800" y="0"/>
                  </a:lnTo>
                  <a:lnTo>
                    <a:pt x="812800" y="307342"/>
                  </a:lnTo>
                  <a:lnTo>
                    <a:pt x="0" y="307342"/>
                  </a:lnTo>
                  <a:close/>
                </a:path>
              </a:pathLst>
            </a:custGeom>
            <a:solidFill>
              <a:srgbClr val="7BBDD1">
                <a:alpha val="29804"/>
              </a:srgbClr>
            </a:solidFill>
            <a:ln w="38100" cap="sq">
              <a:solidFill>
                <a:srgbClr val="000000">
                  <a:alpha val="29804"/>
                </a:srgbClr>
              </a:solidFill>
              <a:prstDash val="solid"/>
              <a:miter/>
            </a:ln>
          </p:spPr>
        </p:sp>
        <p:sp>
          <p:nvSpPr>
            <p:cNvPr name="TextBox 8" id="8"/>
            <p:cNvSpPr txBox="true"/>
            <p:nvPr/>
          </p:nvSpPr>
          <p:spPr>
            <a:xfrm>
              <a:off x="0" y="-47625"/>
              <a:ext cx="812800" cy="354967"/>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3388299" y="1581461"/>
            <a:ext cx="2672926" cy="1010705"/>
            <a:chOff x="0" y="0"/>
            <a:chExt cx="812800" cy="307342"/>
          </a:xfrm>
        </p:grpSpPr>
        <p:sp>
          <p:nvSpPr>
            <p:cNvPr name="Freeform 10" id="10"/>
            <p:cNvSpPr/>
            <p:nvPr/>
          </p:nvSpPr>
          <p:spPr>
            <a:xfrm flipH="false" flipV="false" rot="0">
              <a:off x="0" y="0"/>
              <a:ext cx="812800" cy="307342"/>
            </a:xfrm>
            <a:custGeom>
              <a:avLst/>
              <a:gdLst/>
              <a:ahLst/>
              <a:cxnLst/>
              <a:rect r="r" b="b" t="t" l="l"/>
              <a:pathLst>
                <a:path h="307342" w="812800">
                  <a:moveTo>
                    <a:pt x="0" y="0"/>
                  </a:moveTo>
                  <a:lnTo>
                    <a:pt x="812800" y="0"/>
                  </a:lnTo>
                  <a:lnTo>
                    <a:pt x="812800" y="307342"/>
                  </a:lnTo>
                  <a:lnTo>
                    <a:pt x="0" y="307342"/>
                  </a:lnTo>
                  <a:close/>
                </a:path>
              </a:pathLst>
            </a:custGeom>
            <a:solidFill>
              <a:srgbClr val="7BBDD1">
                <a:alpha val="29804"/>
              </a:srgbClr>
            </a:solidFill>
            <a:ln w="38100" cap="sq">
              <a:solidFill>
                <a:srgbClr val="000000">
                  <a:alpha val="29804"/>
                </a:srgbClr>
              </a:solidFill>
              <a:prstDash val="solid"/>
              <a:miter/>
            </a:ln>
          </p:spPr>
        </p:sp>
        <p:sp>
          <p:nvSpPr>
            <p:cNvPr name="TextBox 11" id="11"/>
            <p:cNvSpPr txBox="true"/>
            <p:nvPr/>
          </p:nvSpPr>
          <p:spPr>
            <a:xfrm>
              <a:off x="0" y="-47625"/>
              <a:ext cx="812800" cy="354967"/>
            </a:xfrm>
            <a:prstGeom prst="rect">
              <a:avLst/>
            </a:prstGeom>
          </p:spPr>
          <p:txBody>
            <a:bodyPr anchor="ctr" rtlCol="false" tIns="50800" lIns="50800" bIns="50800" rIns="50800"/>
            <a:lstStyle/>
            <a:p>
              <a:pPr algn="ctr">
                <a:lnSpc>
                  <a:spcPts val="2659"/>
                </a:lnSpc>
              </a:pPr>
            </a:p>
          </p:txBody>
        </p:sp>
      </p:grpSp>
      <p:grpSp>
        <p:nvGrpSpPr>
          <p:cNvPr name="Group 12" id="12"/>
          <p:cNvGrpSpPr/>
          <p:nvPr/>
        </p:nvGrpSpPr>
        <p:grpSpPr>
          <a:xfrm rot="0">
            <a:off x="6102474" y="1581461"/>
            <a:ext cx="2672926" cy="1010705"/>
            <a:chOff x="0" y="0"/>
            <a:chExt cx="812800" cy="307342"/>
          </a:xfrm>
        </p:grpSpPr>
        <p:sp>
          <p:nvSpPr>
            <p:cNvPr name="Freeform 13" id="13"/>
            <p:cNvSpPr/>
            <p:nvPr/>
          </p:nvSpPr>
          <p:spPr>
            <a:xfrm flipH="false" flipV="false" rot="0">
              <a:off x="0" y="0"/>
              <a:ext cx="812800" cy="307342"/>
            </a:xfrm>
            <a:custGeom>
              <a:avLst/>
              <a:gdLst/>
              <a:ahLst/>
              <a:cxnLst/>
              <a:rect r="r" b="b" t="t" l="l"/>
              <a:pathLst>
                <a:path h="307342" w="812800">
                  <a:moveTo>
                    <a:pt x="0" y="0"/>
                  </a:moveTo>
                  <a:lnTo>
                    <a:pt x="812800" y="0"/>
                  </a:lnTo>
                  <a:lnTo>
                    <a:pt x="812800" y="307342"/>
                  </a:lnTo>
                  <a:lnTo>
                    <a:pt x="0" y="307342"/>
                  </a:lnTo>
                  <a:close/>
                </a:path>
              </a:pathLst>
            </a:custGeom>
            <a:solidFill>
              <a:srgbClr val="7BBDD1">
                <a:alpha val="29804"/>
              </a:srgbClr>
            </a:solidFill>
            <a:ln w="38100" cap="sq">
              <a:solidFill>
                <a:srgbClr val="000000">
                  <a:alpha val="29804"/>
                </a:srgbClr>
              </a:solidFill>
              <a:prstDash val="solid"/>
              <a:miter/>
            </a:ln>
          </p:spPr>
        </p:sp>
        <p:sp>
          <p:nvSpPr>
            <p:cNvPr name="TextBox 14" id="14"/>
            <p:cNvSpPr txBox="true"/>
            <p:nvPr/>
          </p:nvSpPr>
          <p:spPr>
            <a:xfrm>
              <a:off x="0" y="-47625"/>
              <a:ext cx="812800" cy="354967"/>
            </a:xfrm>
            <a:prstGeom prst="rect">
              <a:avLst/>
            </a:prstGeom>
          </p:spPr>
          <p:txBody>
            <a:bodyPr anchor="ctr" rtlCol="false" tIns="50800" lIns="50800" bIns="50800" rIns="50800"/>
            <a:lstStyle/>
            <a:p>
              <a:pPr algn="ctr">
                <a:lnSpc>
                  <a:spcPts val="2659"/>
                </a:lnSpc>
              </a:pPr>
            </a:p>
          </p:txBody>
        </p:sp>
      </p:grpSp>
      <p:grpSp>
        <p:nvGrpSpPr>
          <p:cNvPr name="Group 15" id="15"/>
          <p:cNvGrpSpPr/>
          <p:nvPr/>
        </p:nvGrpSpPr>
        <p:grpSpPr>
          <a:xfrm rot="0">
            <a:off x="670000" y="2699413"/>
            <a:ext cx="2672926" cy="1010705"/>
            <a:chOff x="0" y="0"/>
            <a:chExt cx="812800" cy="307342"/>
          </a:xfrm>
        </p:grpSpPr>
        <p:sp>
          <p:nvSpPr>
            <p:cNvPr name="Freeform 16" id="16"/>
            <p:cNvSpPr/>
            <p:nvPr/>
          </p:nvSpPr>
          <p:spPr>
            <a:xfrm flipH="false" flipV="false" rot="0">
              <a:off x="0" y="0"/>
              <a:ext cx="812800" cy="307342"/>
            </a:xfrm>
            <a:custGeom>
              <a:avLst/>
              <a:gdLst/>
              <a:ahLst/>
              <a:cxnLst/>
              <a:rect r="r" b="b" t="t" l="l"/>
              <a:pathLst>
                <a:path h="307342" w="812800">
                  <a:moveTo>
                    <a:pt x="0" y="0"/>
                  </a:moveTo>
                  <a:lnTo>
                    <a:pt x="812800" y="0"/>
                  </a:lnTo>
                  <a:lnTo>
                    <a:pt x="812800" y="307342"/>
                  </a:lnTo>
                  <a:lnTo>
                    <a:pt x="0" y="307342"/>
                  </a:lnTo>
                  <a:close/>
                </a:path>
              </a:pathLst>
            </a:custGeom>
            <a:solidFill>
              <a:srgbClr val="7BBDD1">
                <a:alpha val="29804"/>
              </a:srgbClr>
            </a:solidFill>
            <a:ln w="38100" cap="sq">
              <a:solidFill>
                <a:srgbClr val="000000">
                  <a:alpha val="29804"/>
                </a:srgbClr>
              </a:solidFill>
              <a:prstDash val="solid"/>
              <a:miter/>
            </a:ln>
          </p:spPr>
        </p:sp>
        <p:sp>
          <p:nvSpPr>
            <p:cNvPr name="TextBox 17" id="17"/>
            <p:cNvSpPr txBox="true"/>
            <p:nvPr/>
          </p:nvSpPr>
          <p:spPr>
            <a:xfrm>
              <a:off x="0" y="-47625"/>
              <a:ext cx="812800" cy="354967"/>
            </a:xfrm>
            <a:prstGeom prst="rect">
              <a:avLst/>
            </a:prstGeom>
          </p:spPr>
          <p:txBody>
            <a:bodyPr anchor="ctr" rtlCol="false" tIns="50800" lIns="50800" bIns="50800" rIns="50800"/>
            <a:lstStyle/>
            <a:p>
              <a:pPr algn="ctr">
                <a:lnSpc>
                  <a:spcPts val="2659"/>
                </a:lnSpc>
              </a:pPr>
            </a:p>
          </p:txBody>
        </p:sp>
      </p:grpSp>
      <p:grpSp>
        <p:nvGrpSpPr>
          <p:cNvPr name="Group 18" id="18"/>
          <p:cNvGrpSpPr/>
          <p:nvPr/>
        </p:nvGrpSpPr>
        <p:grpSpPr>
          <a:xfrm rot="0">
            <a:off x="3392424" y="2699413"/>
            <a:ext cx="2672926" cy="1010705"/>
            <a:chOff x="0" y="0"/>
            <a:chExt cx="812800" cy="307342"/>
          </a:xfrm>
        </p:grpSpPr>
        <p:sp>
          <p:nvSpPr>
            <p:cNvPr name="Freeform 19" id="19"/>
            <p:cNvSpPr/>
            <p:nvPr/>
          </p:nvSpPr>
          <p:spPr>
            <a:xfrm flipH="false" flipV="false" rot="0">
              <a:off x="0" y="0"/>
              <a:ext cx="812800" cy="307342"/>
            </a:xfrm>
            <a:custGeom>
              <a:avLst/>
              <a:gdLst/>
              <a:ahLst/>
              <a:cxnLst/>
              <a:rect r="r" b="b" t="t" l="l"/>
              <a:pathLst>
                <a:path h="307342" w="812800">
                  <a:moveTo>
                    <a:pt x="0" y="0"/>
                  </a:moveTo>
                  <a:lnTo>
                    <a:pt x="812800" y="0"/>
                  </a:lnTo>
                  <a:lnTo>
                    <a:pt x="812800" y="307342"/>
                  </a:lnTo>
                  <a:lnTo>
                    <a:pt x="0" y="307342"/>
                  </a:lnTo>
                  <a:close/>
                </a:path>
              </a:pathLst>
            </a:custGeom>
            <a:solidFill>
              <a:srgbClr val="7BBDD1">
                <a:alpha val="29804"/>
              </a:srgbClr>
            </a:solidFill>
            <a:ln w="38100" cap="sq">
              <a:solidFill>
                <a:srgbClr val="000000">
                  <a:alpha val="29804"/>
                </a:srgbClr>
              </a:solidFill>
              <a:prstDash val="solid"/>
              <a:miter/>
            </a:ln>
          </p:spPr>
        </p:sp>
        <p:sp>
          <p:nvSpPr>
            <p:cNvPr name="TextBox 20" id="20"/>
            <p:cNvSpPr txBox="true"/>
            <p:nvPr/>
          </p:nvSpPr>
          <p:spPr>
            <a:xfrm>
              <a:off x="0" y="-47625"/>
              <a:ext cx="812800" cy="354967"/>
            </a:xfrm>
            <a:prstGeom prst="rect">
              <a:avLst/>
            </a:prstGeom>
          </p:spPr>
          <p:txBody>
            <a:bodyPr anchor="ctr" rtlCol="false" tIns="50800" lIns="50800" bIns="50800" rIns="50800"/>
            <a:lstStyle/>
            <a:p>
              <a:pPr algn="ctr">
                <a:lnSpc>
                  <a:spcPts val="2659"/>
                </a:lnSpc>
              </a:pPr>
            </a:p>
          </p:txBody>
        </p:sp>
      </p:grpSp>
      <p:grpSp>
        <p:nvGrpSpPr>
          <p:cNvPr name="Group 21" id="21"/>
          <p:cNvGrpSpPr/>
          <p:nvPr/>
        </p:nvGrpSpPr>
        <p:grpSpPr>
          <a:xfrm rot="0">
            <a:off x="6106599" y="2699413"/>
            <a:ext cx="2672926" cy="1010705"/>
            <a:chOff x="0" y="0"/>
            <a:chExt cx="812800" cy="307342"/>
          </a:xfrm>
        </p:grpSpPr>
        <p:sp>
          <p:nvSpPr>
            <p:cNvPr name="Freeform 22" id="22"/>
            <p:cNvSpPr/>
            <p:nvPr/>
          </p:nvSpPr>
          <p:spPr>
            <a:xfrm flipH="false" flipV="false" rot="0">
              <a:off x="0" y="0"/>
              <a:ext cx="812800" cy="307342"/>
            </a:xfrm>
            <a:custGeom>
              <a:avLst/>
              <a:gdLst/>
              <a:ahLst/>
              <a:cxnLst/>
              <a:rect r="r" b="b" t="t" l="l"/>
              <a:pathLst>
                <a:path h="307342" w="812800">
                  <a:moveTo>
                    <a:pt x="0" y="0"/>
                  </a:moveTo>
                  <a:lnTo>
                    <a:pt x="812800" y="0"/>
                  </a:lnTo>
                  <a:lnTo>
                    <a:pt x="812800" y="307342"/>
                  </a:lnTo>
                  <a:lnTo>
                    <a:pt x="0" y="307342"/>
                  </a:lnTo>
                  <a:close/>
                </a:path>
              </a:pathLst>
            </a:custGeom>
            <a:solidFill>
              <a:srgbClr val="7BBDD1">
                <a:alpha val="29804"/>
              </a:srgbClr>
            </a:solidFill>
            <a:ln w="38100" cap="sq">
              <a:solidFill>
                <a:srgbClr val="000000">
                  <a:alpha val="29804"/>
                </a:srgbClr>
              </a:solidFill>
              <a:prstDash val="solid"/>
              <a:miter/>
            </a:ln>
          </p:spPr>
        </p:sp>
        <p:sp>
          <p:nvSpPr>
            <p:cNvPr name="TextBox 23" id="23"/>
            <p:cNvSpPr txBox="true"/>
            <p:nvPr/>
          </p:nvSpPr>
          <p:spPr>
            <a:xfrm>
              <a:off x="0" y="-47625"/>
              <a:ext cx="812800" cy="354967"/>
            </a:xfrm>
            <a:prstGeom prst="rect">
              <a:avLst/>
            </a:prstGeom>
          </p:spPr>
          <p:txBody>
            <a:bodyPr anchor="ctr" rtlCol="false" tIns="50800" lIns="50800" bIns="50800" rIns="50800"/>
            <a:lstStyle/>
            <a:p>
              <a:pPr algn="ctr">
                <a:lnSpc>
                  <a:spcPts val="2659"/>
                </a:lnSpc>
              </a:pPr>
            </a:p>
          </p:txBody>
        </p:sp>
      </p:grpSp>
      <p:grpSp>
        <p:nvGrpSpPr>
          <p:cNvPr name="Group 24" id="24"/>
          <p:cNvGrpSpPr/>
          <p:nvPr/>
        </p:nvGrpSpPr>
        <p:grpSpPr>
          <a:xfrm rot="0">
            <a:off x="674125" y="3817365"/>
            <a:ext cx="2672926" cy="1010705"/>
            <a:chOff x="0" y="0"/>
            <a:chExt cx="812800" cy="307342"/>
          </a:xfrm>
        </p:grpSpPr>
        <p:sp>
          <p:nvSpPr>
            <p:cNvPr name="Freeform 25" id="25"/>
            <p:cNvSpPr/>
            <p:nvPr/>
          </p:nvSpPr>
          <p:spPr>
            <a:xfrm flipH="false" flipV="false" rot="0">
              <a:off x="0" y="0"/>
              <a:ext cx="812800" cy="307342"/>
            </a:xfrm>
            <a:custGeom>
              <a:avLst/>
              <a:gdLst/>
              <a:ahLst/>
              <a:cxnLst/>
              <a:rect r="r" b="b" t="t" l="l"/>
              <a:pathLst>
                <a:path h="307342" w="812800">
                  <a:moveTo>
                    <a:pt x="0" y="0"/>
                  </a:moveTo>
                  <a:lnTo>
                    <a:pt x="812800" y="0"/>
                  </a:lnTo>
                  <a:lnTo>
                    <a:pt x="812800" y="307342"/>
                  </a:lnTo>
                  <a:lnTo>
                    <a:pt x="0" y="307342"/>
                  </a:lnTo>
                  <a:close/>
                </a:path>
              </a:pathLst>
            </a:custGeom>
            <a:solidFill>
              <a:srgbClr val="7BBDD1">
                <a:alpha val="29804"/>
              </a:srgbClr>
            </a:solidFill>
            <a:ln w="38100" cap="sq">
              <a:solidFill>
                <a:srgbClr val="000000">
                  <a:alpha val="29804"/>
                </a:srgbClr>
              </a:solidFill>
              <a:prstDash val="solid"/>
              <a:miter/>
            </a:ln>
          </p:spPr>
        </p:sp>
        <p:sp>
          <p:nvSpPr>
            <p:cNvPr name="TextBox 26" id="26"/>
            <p:cNvSpPr txBox="true"/>
            <p:nvPr/>
          </p:nvSpPr>
          <p:spPr>
            <a:xfrm>
              <a:off x="0" y="-47625"/>
              <a:ext cx="812800" cy="354967"/>
            </a:xfrm>
            <a:prstGeom prst="rect">
              <a:avLst/>
            </a:prstGeom>
          </p:spPr>
          <p:txBody>
            <a:bodyPr anchor="ctr" rtlCol="false" tIns="50800" lIns="50800" bIns="50800" rIns="50800"/>
            <a:lstStyle/>
            <a:p>
              <a:pPr algn="ctr">
                <a:lnSpc>
                  <a:spcPts val="2659"/>
                </a:lnSpc>
              </a:pPr>
            </a:p>
          </p:txBody>
        </p:sp>
      </p:grpSp>
      <p:grpSp>
        <p:nvGrpSpPr>
          <p:cNvPr name="Group 27" id="27"/>
          <p:cNvGrpSpPr/>
          <p:nvPr/>
        </p:nvGrpSpPr>
        <p:grpSpPr>
          <a:xfrm rot="0">
            <a:off x="3396549" y="3817365"/>
            <a:ext cx="2672926" cy="1010705"/>
            <a:chOff x="0" y="0"/>
            <a:chExt cx="812800" cy="307342"/>
          </a:xfrm>
        </p:grpSpPr>
        <p:sp>
          <p:nvSpPr>
            <p:cNvPr name="Freeform 28" id="28"/>
            <p:cNvSpPr/>
            <p:nvPr/>
          </p:nvSpPr>
          <p:spPr>
            <a:xfrm flipH="false" flipV="false" rot="0">
              <a:off x="0" y="0"/>
              <a:ext cx="812800" cy="307342"/>
            </a:xfrm>
            <a:custGeom>
              <a:avLst/>
              <a:gdLst/>
              <a:ahLst/>
              <a:cxnLst/>
              <a:rect r="r" b="b" t="t" l="l"/>
              <a:pathLst>
                <a:path h="307342" w="812800">
                  <a:moveTo>
                    <a:pt x="0" y="0"/>
                  </a:moveTo>
                  <a:lnTo>
                    <a:pt x="812800" y="0"/>
                  </a:lnTo>
                  <a:lnTo>
                    <a:pt x="812800" y="307342"/>
                  </a:lnTo>
                  <a:lnTo>
                    <a:pt x="0" y="307342"/>
                  </a:lnTo>
                  <a:close/>
                </a:path>
              </a:pathLst>
            </a:custGeom>
            <a:solidFill>
              <a:srgbClr val="7BBDD1">
                <a:alpha val="29804"/>
              </a:srgbClr>
            </a:solidFill>
            <a:ln w="38100" cap="sq">
              <a:solidFill>
                <a:srgbClr val="000000">
                  <a:alpha val="29804"/>
                </a:srgbClr>
              </a:solidFill>
              <a:prstDash val="solid"/>
              <a:miter/>
            </a:ln>
          </p:spPr>
        </p:sp>
        <p:sp>
          <p:nvSpPr>
            <p:cNvPr name="TextBox 29" id="29"/>
            <p:cNvSpPr txBox="true"/>
            <p:nvPr/>
          </p:nvSpPr>
          <p:spPr>
            <a:xfrm>
              <a:off x="0" y="-47625"/>
              <a:ext cx="812800" cy="354967"/>
            </a:xfrm>
            <a:prstGeom prst="rect">
              <a:avLst/>
            </a:prstGeom>
          </p:spPr>
          <p:txBody>
            <a:bodyPr anchor="ctr" rtlCol="false" tIns="50800" lIns="50800" bIns="50800" rIns="50800"/>
            <a:lstStyle/>
            <a:p>
              <a:pPr algn="ctr">
                <a:lnSpc>
                  <a:spcPts val="2659"/>
                </a:lnSpc>
              </a:pPr>
            </a:p>
          </p:txBody>
        </p:sp>
      </p:grpSp>
      <p:grpSp>
        <p:nvGrpSpPr>
          <p:cNvPr name="Group 30" id="30"/>
          <p:cNvGrpSpPr/>
          <p:nvPr/>
        </p:nvGrpSpPr>
        <p:grpSpPr>
          <a:xfrm rot="0">
            <a:off x="6110724" y="3817365"/>
            <a:ext cx="2672926" cy="1010705"/>
            <a:chOff x="0" y="0"/>
            <a:chExt cx="812800" cy="307342"/>
          </a:xfrm>
        </p:grpSpPr>
        <p:sp>
          <p:nvSpPr>
            <p:cNvPr name="Freeform 31" id="31"/>
            <p:cNvSpPr/>
            <p:nvPr/>
          </p:nvSpPr>
          <p:spPr>
            <a:xfrm flipH="false" flipV="false" rot="0">
              <a:off x="0" y="0"/>
              <a:ext cx="812800" cy="307342"/>
            </a:xfrm>
            <a:custGeom>
              <a:avLst/>
              <a:gdLst/>
              <a:ahLst/>
              <a:cxnLst/>
              <a:rect r="r" b="b" t="t" l="l"/>
              <a:pathLst>
                <a:path h="307342" w="812800">
                  <a:moveTo>
                    <a:pt x="0" y="0"/>
                  </a:moveTo>
                  <a:lnTo>
                    <a:pt x="812800" y="0"/>
                  </a:lnTo>
                  <a:lnTo>
                    <a:pt x="812800" y="307342"/>
                  </a:lnTo>
                  <a:lnTo>
                    <a:pt x="0" y="307342"/>
                  </a:lnTo>
                  <a:close/>
                </a:path>
              </a:pathLst>
            </a:custGeom>
            <a:solidFill>
              <a:srgbClr val="7BBDD1">
                <a:alpha val="29804"/>
              </a:srgbClr>
            </a:solidFill>
            <a:ln w="38100" cap="sq">
              <a:solidFill>
                <a:srgbClr val="000000">
                  <a:alpha val="29804"/>
                </a:srgbClr>
              </a:solidFill>
              <a:prstDash val="solid"/>
              <a:miter/>
            </a:ln>
          </p:spPr>
        </p:sp>
        <p:sp>
          <p:nvSpPr>
            <p:cNvPr name="TextBox 32" id="32"/>
            <p:cNvSpPr txBox="true"/>
            <p:nvPr/>
          </p:nvSpPr>
          <p:spPr>
            <a:xfrm>
              <a:off x="0" y="-47625"/>
              <a:ext cx="812800" cy="354967"/>
            </a:xfrm>
            <a:prstGeom prst="rect">
              <a:avLst/>
            </a:prstGeom>
          </p:spPr>
          <p:txBody>
            <a:bodyPr anchor="ctr" rtlCol="false" tIns="50800" lIns="50800" bIns="50800" rIns="50800"/>
            <a:lstStyle/>
            <a:p>
              <a:pPr algn="ctr">
                <a:lnSpc>
                  <a:spcPts val="2659"/>
                </a:lnSpc>
              </a:pPr>
            </a:p>
          </p:txBody>
        </p:sp>
      </p:grpSp>
      <p:grpSp>
        <p:nvGrpSpPr>
          <p:cNvPr name="Group 33" id="33"/>
          <p:cNvGrpSpPr/>
          <p:nvPr/>
        </p:nvGrpSpPr>
        <p:grpSpPr>
          <a:xfrm rot="0">
            <a:off x="678249" y="4935317"/>
            <a:ext cx="2672926" cy="1010705"/>
            <a:chOff x="0" y="0"/>
            <a:chExt cx="812800" cy="307342"/>
          </a:xfrm>
        </p:grpSpPr>
        <p:sp>
          <p:nvSpPr>
            <p:cNvPr name="Freeform 34" id="34"/>
            <p:cNvSpPr/>
            <p:nvPr/>
          </p:nvSpPr>
          <p:spPr>
            <a:xfrm flipH="false" flipV="false" rot="0">
              <a:off x="0" y="0"/>
              <a:ext cx="812800" cy="307342"/>
            </a:xfrm>
            <a:custGeom>
              <a:avLst/>
              <a:gdLst/>
              <a:ahLst/>
              <a:cxnLst/>
              <a:rect r="r" b="b" t="t" l="l"/>
              <a:pathLst>
                <a:path h="307342" w="812800">
                  <a:moveTo>
                    <a:pt x="0" y="0"/>
                  </a:moveTo>
                  <a:lnTo>
                    <a:pt x="812800" y="0"/>
                  </a:lnTo>
                  <a:lnTo>
                    <a:pt x="812800" y="307342"/>
                  </a:lnTo>
                  <a:lnTo>
                    <a:pt x="0" y="307342"/>
                  </a:lnTo>
                  <a:close/>
                </a:path>
              </a:pathLst>
            </a:custGeom>
            <a:solidFill>
              <a:srgbClr val="7BBDD1">
                <a:alpha val="29804"/>
              </a:srgbClr>
            </a:solidFill>
            <a:ln w="38100" cap="sq">
              <a:solidFill>
                <a:srgbClr val="000000">
                  <a:alpha val="29804"/>
                </a:srgbClr>
              </a:solidFill>
              <a:prstDash val="solid"/>
              <a:miter/>
            </a:ln>
          </p:spPr>
        </p:sp>
        <p:sp>
          <p:nvSpPr>
            <p:cNvPr name="TextBox 35" id="35"/>
            <p:cNvSpPr txBox="true"/>
            <p:nvPr/>
          </p:nvSpPr>
          <p:spPr>
            <a:xfrm>
              <a:off x="0" y="-47625"/>
              <a:ext cx="812800" cy="354967"/>
            </a:xfrm>
            <a:prstGeom prst="rect">
              <a:avLst/>
            </a:prstGeom>
          </p:spPr>
          <p:txBody>
            <a:bodyPr anchor="ctr" rtlCol="false" tIns="50800" lIns="50800" bIns="50800" rIns="50800"/>
            <a:lstStyle/>
            <a:p>
              <a:pPr algn="ctr">
                <a:lnSpc>
                  <a:spcPts val="2659"/>
                </a:lnSpc>
              </a:pPr>
            </a:p>
          </p:txBody>
        </p:sp>
      </p:grpSp>
      <p:grpSp>
        <p:nvGrpSpPr>
          <p:cNvPr name="Group 36" id="36"/>
          <p:cNvGrpSpPr/>
          <p:nvPr/>
        </p:nvGrpSpPr>
        <p:grpSpPr>
          <a:xfrm rot="0">
            <a:off x="3400674" y="4935317"/>
            <a:ext cx="2672926" cy="1010705"/>
            <a:chOff x="0" y="0"/>
            <a:chExt cx="812800" cy="307342"/>
          </a:xfrm>
        </p:grpSpPr>
        <p:sp>
          <p:nvSpPr>
            <p:cNvPr name="Freeform 37" id="37"/>
            <p:cNvSpPr/>
            <p:nvPr/>
          </p:nvSpPr>
          <p:spPr>
            <a:xfrm flipH="false" flipV="false" rot="0">
              <a:off x="0" y="0"/>
              <a:ext cx="812800" cy="307342"/>
            </a:xfrm>
            <a:custGeom>
              <a:avLst/>
              <a:gdLst/>
              <a:ahLst/>
              <a:cxnLst/>
              <a:rect r="r" b="b" t="t" l="l"/>
              <a:pathLst>
                <a:path h="307342" w="812800">
                  <a:moveTo>
                    <a:pt x="0" y="0"/>
                  </a:moveTo>
                  <a:lnTo>
                    <a:pt x="812800" y="0"/>
                  </a:lnTo>
                  <a:lnTo>
                    <a:pt x="812800" y="307342"/>
                  </a:lnTo>
                  <a:lnTo>
                    <a:pt x="0" y="307342"/>
                  </a:lnTo>
                  <a:close/>
                </a:path>
              </a:pathLst>
            </a:custGeom>
            <a:solidFill>
              <a:srgbClr val="7BBDD1">
                <a:alpha val="29804"/>
              </a:srgbClr>
            </a:solidFill>
            <a:ln w="38100" cap="sq">
              <a:solidFill>
                <a:srgbClr val="000000">
                  <a:alpha val="29804"/>
                </a:srgbClr>
              </a:solidFill>
              <a:prstDash val="solid"/>
              <a:miter/>
            </a:ln>
          </p:spPr>
        </p:sp>
        <p:sp>
          <p:nvSpPr>
            <p:cNvPr name="TextBox 38" id="38"/>
            <p:cNvSpPr txBox="true"/>
            <p:nvPr/>
          </p:nvSpPr>
          <p:spPr>
            <a:xfrm>
              <a:off x="0" y="-47625"/>
              <a:ext cx="812800" cy="354967"/>
            </a:xfrm>
            <a:prstGeom prst="rect">
              <a:avLst/>
            </a:prstGeom>
          </p:spPr>
          <p:txBody>
            <a:bodyPr anchor="ctr" rtlCol="false" tIns="50800" lIns="50800" bIns="50800" rIns="50800"/>
            <a:lstStyle/>
            <a:p>
              <a:pPr algn="ctr">
                <a:lnSpc>
                  <a:spcPts val="2659"/>
                </a:lnSpc>
              </a:pPr>
            </a:p>
          </p:txBody>
        </p:sp>
      </p:grpSp>
      <p:grpSp>
        <p:nvGrpSpPr>
          <p:cNvPr name="Group 39" id="39"/>
          <p:cNvGrpSpPr/>
          <p:nvPr/>
        </p:nvGrpSpPr>
        <p:grpSpPr>
          <a:xfrm rot="0">
            <a:off x="6114848" y="4935317"/>
            <a:ext cx="2672926" cy="1010705"/>
            <a:chOff x="0" y="0"/>
            <a:chExt cx="812800" cy="307342"/>
          </a:xfrm>
        </p:grpSpPr>
        <p:sp>
          <p:nvSpPr>
            <p:cNvPr name="Freeform 40" id="40"/>
            <p:cNvSpPr/>
            <p:nvPr/>
          </p:nvSpPr>
          <p:spPr>
            <a:xfrm flipH="false" flipV="false" rot="0">
              <a:off x="0" y="0"/>
              <a:ext cx="812800" cy="307342"/>
            </a:xfrm>
            <a:custGeom>
              <a:avLst/>
              <a:gdLst/>
              <a:ahLst/>
              <a:cxnLst/>
              <a:rect r="r" b="b" t="t" l="l"/>
              <a:pathLst>
                <a:path h="307342" w="812800">
                  <a:moveTo>
                    <a:pt x="0" y="0"/>
                  </a:moveTo>
                  <a:lnTo>
                    <a:pt x="812800" y="0"/>
                  </a:lnTo>
                  <a:lnTo>
                    <a:pt x="812800" y="307342"/>
                  </a:lnTo>
                  <a:lnTo>
                    <a:pt x="0" y="307342"/>
                  </a:lnTo>
                  <a:close/>
                </a:path>
              </a:pathLst>
            </a:custGeom>
            <a:solidFill>
              <a:srgbClr val="7BBDD1">
                <a:alpha val="29804"/>
              </a:srgbClr>
            </a:solidFill>
            <a:ln w="38100" cap="sq">
              <a:solidFill>
                <a:srgbClr val="000000">
                  <a:alpha val="29804"/>
                </a:srgbClr>
              </a:solidFill>
              <a:prstDash val="solid"/>
              <a:miter/>
            </a:ln>
          </p:spPr>
        </p:sp>
        <p:sp>
          <p:nvSpPr>
            <p:cNvPr name="TextBox 41" id="41"/>
            <p:cNvSpPr txBox="true"/>
            <p:nvPr/>
          </p:nvSpPr>
          <p:spPr>
            <a:xfrm>
              <a:off x="0" y="-47625"/>
              <a:ext cx="812800" cy="354967"/>
            </a:xfrm>
            <a:prstGeom prst="rect">
              <a:avLst/>
            </a:prstGeom>
          </p:spPr>
          <p:txBody>
            <a:bodyPr anchor="ctr" rtlCol="false" tIns="50800" lIns="50800" bIns="50800" rIns="50800"/>
            <a:lstStyle/>
            <a:p>
              <a:pPr algn="ctr">
                <a:lnSpc>
                  <a:spcPts val="2659"/>
                </a:lnSpc>
              </a:pPr>
            </a:p>
          </p:txBody>
        </p:sp>
      </p:grpSp>
      <p:grpSp>
        <p:nvGrpSpPr>
          <p:cNvPr name="Group 42" id="42"/>
          <p:cNvGrpSpPr/>
          <p:nvPr/>
        </p:nvGrpSpPr>
        <p:grpSpPr>
          <a:xfrm rot="0">
            <a:off x="682374" y="6053269"/>
            <a:ext cx="2672926" cy="1010705"/>
            <a:chOff x="0" y="0"/>
            <a:chExt cx="812800" cy="307342"/>
          </a:xfrm>
        </p:grpSpPr>
        <p:sp>
          <p:nvSpPr>
            <p:cNvPr name="Freeform 43" id="43"/>
            <p:cNvSpPr/>
            <p:nvPr/>
          </p:nvSpPr>
          <p:spPr>
            <a:xfrm flipH="false" flipV="false" rot="0">
              <a:off x="0" y="0"/>
              <a:ext cx="812800" cy="307342"/>
            </a:xfrm>
            <a:custGeom>
              <a:avLst/>
              <a:gdLst/>
              <a:ahLst/>
              <a:cxnLst/>
              <a:rect r="r" b="b" t="t" l="l"/>
              <a:pathLst>
                <a:path h="307342" w="812800">
                  <a:moveTo>
                    <a:pt x="0" y="0"/>
                  </a:moveTo>
                  <a:lnTo>
                    <a:pt x="812800" y="0"/>
                  </a:lnTo>
                  <a:lnTo>
                    <a:pt x="812800" y="307342"/>
                  </a:lnTo>
                  <a:lnTo>
                    <a:pt x="0" y="307342"/>
                  </a:lnTo>
                  <a:close/>
                </a:path>
              </a:pathLst>
            </a:custGeom>
            <a:solidFill>
              <a:srgbClr val="7BBDD1">
                <a:alpha val="29804"/>
              </a:srgbClr>
            </a:solidFill>
            <a:ln w="38100" cap="sq">
              <a:solidFill>
                <a:srgbClr val="000000">
                  <a:alpha val="29804"/>
                </a:srgbClr>
              </a:solidFill>
              <a:prstDash val="solid"/>
              <a:miter/>
            </a:ln>
          </p:spPr>
        </p:sp>
        <p:sp>
          <p:nvSpPr>
            <p:cNvPr name="TextBox 44" id="44"/>
            <p:cNvSpPr txBox="true"/>
            <p:nvPr/>
          </p:nvSpPr>
          <p:spPr>
            <a:xfrm>
              <a:off x="0" y="-47625"/>
              <a:ext cx="812800" cy="354967"/>
            </a:xfrm>
            <a:prstGeom prst="rect">
              <a:avLst/>
            </a:prstGeom>
          </p:spPr>
          <p:txBody>
            <a:bodyPr anchor="ctr" rtlCol="false" tIns="50800" lIns="50800" bIns="50800" rIns="50800"/>
            <a:lstStyle/>
            <a:p>
              <a:pPr algn="ctr">
                <a:lnSpc>
                  <a:spcPts val="2659"/>
                </a:lnSpc>
              </a:pPr>
            </a:p>
          </p:txBody>
        </p:sp>
      </p:grpSp>
      <p:grpSp>
        <p:nvGrpSpPr>
          <p:cNvPr name="Group 45" id="45"/>
          <p:cNvGrpSpPr/>
          <p:nvPr/>
        </p:nvGrpSpPr>
        <p:grpSpPr>
          <a:xfrm rot="0">
            <a:off x="3404799" y="6053269"/>
            <a:ext cx="2672926" cy="1010705"/>
            <a:chOff x="0" y="0"/>
            <a:chExt cx="812800" cy="307342"/>
          </a:xfrm>
        </p:grpSpPr>
        <p:sp>
          <p:nvSpPr>
            <p:cNvPr name="Freeform 46" id="46"/>
            <p:cNvSpPr/>
            <p:nvPr/>
          </p:nvSpPr>
          <p:spPr>
            <a:xfrm flipH="false" flipV="false" rot="0">
              <a:off x="0" y="0"/>
              <a:ext cx="812800" cy="307342"/>
            </a:xfrm>
            <a:custGeom>
              <a:avLst/>
              <a:gdLst/>
              <a:ahLst/>
              <a:cxnLst/>
              <a:rect r="r" b="b" t="t" l="l"/>
              <a:pathLst>
                <a:path h="307342" w="812800">
                  <a:moveTo>
                    <a:pt x="0" y="0"/>
                  </a:moveTo>
                  <a:lnTo>
                    <a:pt x="812800" y="0"/>
                  </a:lnTo>
                  <a:lnTo>
                    <a:pt x="812800" y="307342"/>
                  </a:lnTo>
                  <a:lnTo>
                    <a:pt x="0" y="307342"/>
                  </a:lnTo>
                  <a:close/>
                </a:path>
              </a:pathLst>
            </a:custGeom>
            <a:solidFill>
              <a:srgbClr val="7BBDD1">
                <a:alpha val="29804"/>
              </a:srgbClr>
            </a:solidFill>
            <a:ln w="38100" cap="sq">
              <a:solidFill>
                <a:srgbClr val="000000">
                  <a:alpha val="29804"/>
                </a:srgbClr>
              </a:solidFill>
              <a:prstDash val="solid"/>
              <a:miter/>
            </a:ln>
          </p:spPr>
        </p:sp>
        <p:sp>
          <p:nvSpPr>
            <p:cNvPr name="TextBox 47" id="47"/>
            <p:cNvSpPr txBox="true"/>
            <p:nvPr/>
          </p:nvSpPr>
          <p:spPr>
            <a:xfrm>
              <a:off x="0" y="-47625"/>
              <a:ext cx="812800" cy="354967"/>
            </a:xfrm>
            <a:prstGeom prst="rect">
              <a:avLst/>
            </a:prstGeom>
          </p:spPr>
          <p:txBody>
            <a:bodyPr anchor="ctr" rtlCol="false" tIns="50800" lIns="50800" bIns="50800" rIns="50800"/>
            <a:lstStyle/>
            <a:p>
              <a:pPr algn="ctr">
                <a:lnSpc>
                  <a:spcPts val="2659"/>
                </a:lnSpc>
              </a:pPr>
            </a:p>
          </p:txBody>
        </p:sp>
      </p:grpSp>
      <p:grpSp>
        <p:nvGrpSpPr>
          <p:cNvPr name="Group 48" id="48"/>
          <p:cNvGrpSpPr/>
          <p:nvPr/>
        </p:nvGrpSpPr>
        <p:grpSpPr>
          <a:xfrm rot="0">
            <a:off x="6118973" y="6053269"/>
            <a:ext cx="2672926" cy="1010705"/>
            <a:chOff x="0" y="0"/>
            <a:chExt cx="812800" cy="307342"/>
          </a:xfrm>
        </p:grpSpPr>
        <p:sp>
          <p:nvSpPr>
            <p:cNvPr name="Freeform 49" id="49"/>
            <p:cNvSpPr/>
            <p:nvPr/>
          </p:nvSpPr>
          <p:spPr>
            <a:xfrm flipH="false" flipV="false" rot="0">
              <a:off x="0" y="0"/>
              <a:ext cx="812800" cy="307342"/>
            </a:xfrm>
            <a:custGeom>
              <a:avLst/>
              <a:gdLst/>
              <a:ahLst/>
              <a:cxnLst/>
              <a:rect r="r" b="b" t="t" l="l"/>
              <a:pathLst>
                <a:path h="307342" w="812800">
                  <a:moveTo>
                    <a:pt x="0" y="0"/>
                  </a:moveTo>
                  <a:lnTo>
                    <a:pt x="812800" y="0"/>
                  </a:lnTo>
                  <a:lnTo>
                    <a:pt x="812800" y="307342"/>
                  </a:lnTo>
                  <a:lnTo>
                    <a:pt x="0" y="307342"/>
                  </a:lnTo>
                  <a:close/>
                </a:path>
              </a:pathLst>
            </a:custGeom>
            <a:solidFill>
              <a:srgbClr val="7BBDD1">
                <a:alpha val="29804"/>
              </a:srgbClr>
            </a:solidFill>
            <a:ln w="38100" cap="sq">
              <a:solidFill>
                <a:srgbClr val="000000">
                  <a:alpha val="29804"/>
                </a:srgbClr>
              </a:solidFill>
              <a:prstDash val="solid"/>
              <a:miter/>
            </a:ln>
          </p:spPr>
        </p:sp>
        <p:sp>
          <p:nvSpPr>
            <p:cNvPr name="TextBox 50" id="50"/>
            <p:cNvSpPr txBox="true"/>
            <p:nvPr/>
          </p:nvSpPr>
          <p:spPr>
            <a:xfrm>
              <a:off x="0" y="-47625"/>
              <a:ext cx="812800" cy="354967"/>
            </a:xfrm>
            <a:prstGeom prst="rect">
              <a:avLst/>
            </a:prstGeom>
          </p:spPr>
          <p:txBody>
            <a:bodyPr anchor="ctr" rtlCol="false" tIns="50800" lIns="50800" bIns="50800" rIns="50800"/>
            <a:lstStyle/>
            <a:p>
              <a:pPr algn="ctr">
                <a:lnSpc>
                  <a:spcPts val="2659"/>
                </a:lnSpc>
              </a:pPr>
            </a:p>
          </p:txBody>
        </p:sp>
      </p:grpSp>
      <p:grpSp>
        <p:nvGrpSpPr>
          <p:cNvPr name="Group 51" id="51"/>
          <p:cNvGrpSpPr/>
          <p:nvPr/>
        </p:nvGrpSpPr>
        <p:grpSpPr>
          <a:xfrm rot="0">
            <a:off x="686499" y="7171221"/>
            <a:ext cx="2672926" cy="1010705"/>
            <a:chOff x="0" y="0"/>
            <a:chExt cx="812800" cy="307342"/>
          </a:xfrm>
        </p:grpSpPr>
        <p:sp>
          <p:nvSpPr>
            <p:cNvPr name="Freeform 52" id="52"/>
            <p:cNvSpPr/>
            <p:nvPr/>
          </p:nvSpPr>
          <p:spPr>
            <a:xfrm flipH="false" flipV="false" rot="0">
              <a:off x="0" y="0"/>
              <a:ext cx="812800" cy="307342"/>
            </a:xfrm>
            <a:custGeom>
              <a:avLst/>
              <a:gdLst/>
              <a:ahLst/>
              <a:cxnLst/>
              <a:rect r="r" b="b" t="t" l="l"/>
              <a:pathLst>
                <a:path h="307342" w="812800">
                  <a:moveTo>
                    <a:pt x="0" y="0"/>
                  </a:moveTo>
                  <a:lnTo>
                    <a:pt x="812800" y="0"/>
                  </a:lnTo>
                  <a:lnTo>
                    <a:pt x="812800" y="307342"/>
                  </a:lnTo>
                  <a:lnTo>
                    <a:pt x="0" y="307342"/>
                  </a:lnTo>
                  <a:close/>
                </a:path>
              </a:pathLst>
            </a:custGeom>
            <a:solidFill>
              <a:srgbClr val="7BBDD1">
                <a:alpha val="29804"/>
              </a:srgbClr>
            </a:solidFill>
            <a:ln w="38100" cap="sq">
              <a:solidFill>
                <a:srgbClr val="000000">
                  <a:alpha val="29804"/>
                </a:srgbClr>
              </a:solidFill>
              <a:prstDash val="solid"/>
              <a:miter/>
            </a:ln>
          </p:spPr>
        </p:sp>
        <p:sp>
          <p:nvSpPr>
            <p:cNvPr name="TextBox 53" id="53"/>
            <p:cNvSpPr txBox="true"/>
            <p:nvPr/>
          </p:nvSpPr>
          <p:spPr>
            <a:xfrm>
              <a:off x="0" y="-47625"/>
              <a:ext cx="812800" cy="354967"/>
            </a:xfrm>
            <a:prstGeom prst="rect">
              <a:avLst/>
            </a:prstGeom>
          </p:spPr>
          <p:txBody>
            <a:bodyPr anchor="ctr" rtlCol="false" tIns="50800" lIns="50800" bIns="50800" rIns="50800"/>
            <a:lstStyle/>
            <a:p>
              <a:pPr algn="ctr">
                <a:lnSpc>
                  <a:spcPts val="2659"/>
                </a:lnSpc>
              </a:pPr>
            </a:p>
          </p:txBody>
        </p:sp>
      </p:grpSp>
      <p:grpSp>
        <p:nvGrpSpPr>
          <p:cNvPr name="Group 54" id="54"/>
          <p:cNvGrpSpPr/>
          <p:nvPr/>
        </p:nvGrpSpPr>
        <p:grpSpPr>
          <a:xfrm rot="0">
            <a:off x="3408924" y="7171221"/>
            <a:ext cx="2672926" cy="1010705"/>
            <a:chOff x="0" y="0"/>
            <a:chExt cx="812800" cy="307342"/>
          </a:xfrm>
        </p:grpSpPr>
        <p:sp>
          <p:nvSpPr>
            <p:cNvPr name="Freeform 55" id="55"/>
            <p:cNvSpPr/>
            <p:nvPr/>
          </p:nvSpPr>
          <p:spPr>
            <a:xfrm flipH="false" flipV="false" rot="0">
              <a:off x="0" y="0"/>
              <a:ext cx="812800" cy="307342"/>
            </a:xfrm>
            <a:custGeom>
              <a:avLst/>
              <a:gdLst/>
              <a:ahLst/>
              <a:cxnLst/>
              <a:rect r="r" b="b" t="t" l="l"/>
              <a:pathLst>
                <a:path h="307342" w="812800">
                  <a:moveTo>
                    <a:pt x="0" y="0"/>
                  </a:moveTo>
                  <a:lnTo>
                    <a:pt x="812800" y="0"/>
                  </a:lnTo>
                  <a:lnTo>
                    <a:pt x="812800" y="307342"/>
                  </a:lnTo>
                  <a:lnTo>
                    <a:pt x="0" y="307342"/>
                  </a:lnTo>
                  <a:close/>
                </a:path>
              </a:pathLst>
            </a:custGeom>
            <a:solidFill>
              <a:srgbClr val="7BBDD1">
                <a:alpha val="29804"/>
              </a:srgbClr>
            </a:solidFill>
            <a:ln w="38100" cap="sq">
              <a:solidFill>
                <a:srgbClr val="000000">
                  <a:alpha val="29804"/>
                </a:srgbClr>
              </a:solidFill>
              <a:prstDash val="solid"/>
              <a:miter/>
            </a:ln>
          </p:spPr>
        </p:sp>
        <p:sp>
          <p:nvSpPr>
            <p:cNvPr name="TextBox 56" id="56"/>
            <p:cNvSpPr txBox="true"/>
            <p:nvPr/>
          </p:nvSpPr>
          <p:spPr>
            <a:xfrm>
              <a:off x="0" y="-47625"/>
              <a:ext cx="812800" cy="354967"/>
            </a:xfrm>
            <a:prstGeom prst="rect">
              <a:avLst/>
            </a:prstGeom>
          </p:spPr>
          <p:txBody>
            <a:bodyPr anchor="ctr" rtlCol="false" tIns="50800" lIns="50800" bIns="50800" rIns="50800"/>
            <a:lstStyle/>
            <a:p>
              <a:pPr algn="ctr">
                <a:lnSpc>
                  <a:spcPts val="2659"/>
                </a:lnSpc>
              </a:pPr>
            </a:p>
          </p:txBody>
        </p:sp>
      </p:grpSp>
      <p:grpSp>
        <p:nvGrpSpPr>
          <p:cNvPr name="Group 57" id="57"/>
          <p:cNvGrpSpPr/>
          <p:nvPr/>
        </p:nvGrpSpPr>
        <p:grpSpPr>
          <a:xfrm rot="0">
            <a:off x="6123098" y="7171221"/>
            <a:ext cx="2672926" cy="1010705"/>
            <a:chOff x="0" y="0"/>
            <a:chExt cx="812800" cy="307342"/>
          </a:xfrm>
        </p:grpSpPr>
        <p:sp>
          <p:nvSpPr>
            <p:cNvPr name="Freeform 58" id="58"/>
            <p:cNvSpPr/>
            <p:nvPr/>
          </p:nvSpPr>
          <p:spPr>
            <a:xfrm flipH="false" flipV="false" rot="0">
              <a:off x="0" y="0"/>
              <a:ext cx="812800" cy="307342"/>
            </a:xfrm>
            <a:custGeom>
              <a:avLst/>
              <a:gdLst/>
              <a:ahLst/>
              <a:cxnLst/>
              <a:rect r="r" b="b" t="t" l="l"/>
              <a:pathLst>
                <a:path h="307342" w="812800">
                  <a:moveTo>
                    <a:pt x="0" y="0"/>
                  </a:moveTo>
                  <a:lnTo>
                    <a:pt x="812800" y="0"/>
                  </a:lnTo>
                  <a:lnTo>
                    <a:pt x="812800" y="307342"/>
                  </a:lnTo>
                  <a:lnTo>
                    <a:pt x="0" y="307342"/>
                  </a:lnTo>
                  <a:close/>
                </a:path>
              </a:pathLst>
            </a:custGeom>
            <a:solidFill>
              <a:srgbClr val="7BBDD1">
                <a:alpha val="29804"/>
              </a:srgbClr>
            </a:solidFill>
            <a:ln w="38100" cap="sq">
              <a:solidFill>
                <a:srgbClr val="000000">
                  <a:alpha val="29804"/>
                </a:srgbClr>
              </a:solidFill>
              <a:prstDash val="solid"/>
              <a:miter/>
            </a:ln>
          </p:spPr>
        </p:sp>
        <p:sp>
          <p:nvSpPr>
            <p:cNvPr name="TextBox 59" id="59"/>
            <p:cNvSpPr txBox="true"/>
            <p:nvPr/>
          </p:nvSpPr>
          <p:spPr>
            <a:xfrm>
              <a:off x="0" y="-47625"/>
              <a:ext cx="812800" cy="354967"/>
            </a:xfrm>
            <a:prstGeom prst="rect">
              <a:avLst/>
            </a:prstGeom>
          </p:spPr>
          <p:txBody>
            <a:bodyPr anchor="ctr" rtlCol="false" tIns="50800" lIns="50800" bIns="50800" rIns="50800"/>
            <a:lstStyle/>
            <a:p>
              <a:pPr algn="ctr">
                <a:lnSpc>
                  <a:spcPts val="2659"/>
                </a:lnSpc>
              </a:pPr>
            </a:p>
          </p:txBody>
        </p:sp>
      </p:grpSp>
      <p:sp>
        <p:nvSpPr>
          <p:cNvPr name="TextBox 60" id="60"/>
          <p:cNvSpPr txBox="true"/>
          <p:nvPr/>
        </p:nvSpPr>
        <p:spPr>
          <a:xfrm rot="0">
            <a:off x="770200" y="1818860"/>
            <a:ext cx="2473897" cy="678781"/>
          </a:xfrm>
          <a:prstGeom prst="rect">
            <a:avLst/>
          </a:prstGeom>
        </p:spPr>
        <p:txBody>
          <a:bodyPr anchor="t" rtlCol="false" tIns="0" lIns="0" bIns="0" rIns="0">
            <a:spAutoFit/>
          </a:bodyPr>
          <a:lstStyle/>
          <a:p>
            <a:pPr algn="ctr" marL="0" indent="0" lvl="1">
              <a:lnSpc>
                <a:spcPts val="4872"/>
              </a:lnSpc>
              <a:spcBef>
                <a:spcPct val="0"/>
              </a:spcBef>
            </a:pPr>
            <a:r>
              <a:rPr lang="en-US" sz="5413">
                <a:solidFill>
                  <a:srgbClr val="364E59"/>
                </a:solidFill>
                <a:latin typeface="KG Primary Penmanship"/>
                <a:ea typeface="KG Primary Penmanship"/>
                <a:cs typeface="KG Primary Penmanship"/>
                <a:sym typeface="KG Primary Penmanship"/>
              </a:rPr>
              <a:t>ASPECT</a:t>
            </a:r>
          </a:p>
        </p:txBody>
      </p:sp>
      <p:sp>
        <p:nvSpPr>
          <p:cNvPr name="TextBox 61" id="61"/>
          <p:cNvSpPr txBox="true"/>
          <p:nvPr/>
        </p:nvSpPr>
        <p:spPr>
          <a:xfrm rot="0">
            <a:off x="3487814" y="1818860"/>
            <a:ext cx="2473897" cy="678781"/>
          </a:xfrm>
          <a:prstGeom prst="rect">
            <a:avLst/>
          </a:prstGeom>
        </p:spPr>
        <p:txBody>
          <a:bodyPr anchor="t" rtlCol="false" tIns="0" lIns="0" bIns="0" rIns="0">
            <a:spAutoFit/>
          </a:bodyPr>
          <a:lstStyle/>
          <a:p>
            <a:pPr algn="ctr" marL="0" indent="0" lvl="1">
              <a:lnSpc>
                <a:spcPts val="4872"/>
              </a:lnSpc>
              <a:spcBef>
                <a:spcPct val="0"/>
              </a:spcBef>
            </a:pPr>
            <a:r>
              <a:rPr lang="en-US" sz="5413">
                <a:solidFill>
                  <a:srgbClr val="364E59"/>
                </a:solidFill>
                <a:latin typeface="KG Primary Penmanship"/>
                <a:ea typeface="KG Primary Penmanship"/>
                <a:cs typeface="KG Primary Penmanship"/>
                <a:sym typeface="KG Primary Penmanship"/>
              </a:rPr>
              <a:t>HABITAT</a:t>
            </a:r>
          </a:p>
        </p:txBody>
      </p:sp>
      <p:sp>
        <p:nvSpPr>
          <p:cNvPr name="TextBox 62" id="62"/>
          <p:cNvSpPr txBox="true"/>
          <p:nvPr/>
        </p:nvSpPr>
        <p:spPr>
          <a:xfrm rot="0">
            <a:off x="6209721" y="1818860"/>
            <a:ext cx="2473897" cy="678781"/>
          </a:xfrm>
          <a:prstGeom prst="rect">
            <a:avLst/>
          </a:prstGeom>
        </p:spPr>
        <p:txBody>
          <a:bodyPr anchor="t" rtlCol="false" tIns="0" lIns="0" bIns="0" rIns="0">
            <a:spAutoFit/>
          </a:bodyPr>
          <a:lstStyle/>
          <a:p>
            <a:pPr algn="ctr" marL="0" indent="0" lvl="1">
              <a:lnSpc>
                <a:spcPts val="4872"/>
              </a:lnSpc>
              <a:spcBef>
                <a:spcPct val="0"/>
              </a:spcBef>
            </a:pPr>
            <a:r>
              <a:rPr lang="en-US" sz="5413">
                <a:solidFill>
                  <a:srgbClr val="364E59"/>
                </a:solidFill>
                <a:latin typeface="KG Primary Penmanship"/>
                <a:ea typeface="KG Primary Penmanship"/>
                <a:cs typeface="KG Primary Penmanship"/>
                <a:sym typeface="KG Primary Penmanship"/>
              </a:rPr>
              <a:t>BIOMES</a:t>
            </a:r>
          </a:p>
        </p:txBody>
      </p:sp>
      <p:sp>
        <p:nvSpPr>
          <p:cNvPr name="TextBox 63" id="63"/>
          <p:cNvSpPr txBox="true"/>
          <p:nvPr/>
        </p:nvSpPr>
        <p:spPr>
          <a:xfrm rot="0">
            <a:off x="1195513" y="2990895"/>
            <a:ext cx="1623270" cy="379086"/>
          </a:xfrm>
          <a:prstGeom prst="rect">
            <a:avLst/>
          </a:prstGeom>
        </p:spPr>
        <p:txBody>
          <a:bodyPr anchor="t" rtlCol="false" tIns="0" lIns="0" bIns="0" rIns="0">
            <a:spAutoFit/>
          </a:bodyPr>
          <a:lstStyle/>
          <a:p>
            <a:pPr algn="l">
              <a:lnSpc>
                <a:spcPts val="3101"/>
              </a:lnSpc>
            </a:pPr>
            <a:r>
              <a:rPr lang="en-US" sz="2215">
                <a:solidFill>
                  <a:srgbClr val="364E59"/>
                </a:solidFill>
                <a:latin typeface="Canva Sans"/>
                <a:ea typeface="Canva Sans"/>
                <a:cs typeface="Canva Sans"/>
                <a:sym typeface="Canva Sans"/>
              </a:rPr>
              <a:t>DEFINITION</a:t>
            </a:r>
          </a:p>
        </p:txBody>
      </p:sp>
      <p:sp>
        <p:nvSpPr>
          <p:cNvPr name="TextBox 64" id="64"/>
          <p:cNvSpPr txBox="true"/>
          <p:nvPr/>
        </p:nvSpPr>
        <p:spPr>
          <a:xfrm rot="0">
            <a:off x="1264917" y="4107981"/>
            <a:ext cx="1474841" cy="379086"/>
          </a:xfrm>
          <a:prstGeom prst="rect">
            <a:avLst/>
          </a:prstGeom>
        </p:spPr>
        <p:txBody>
          <a:bodyPr anchor="t" rtlCol="false" tIns="0" lIns="0" bIns="0" rIns="0">
            <a:spAutoFit/>
          </a:bodyPr>
          <a:lstStyle/>
          <a:p>
            <a:pPr algn="ctr">
              <a:lnSpc>
                <a:spcPts val="3101"/>
              </a:lnSpc>
            </a:pPr>
            <a:r>
              <a:rPr lang="en-US" sz="2215">
                <a:solidFill>
                  <a:srgbClr val="364E59"/>
                </a:solidFill>
                <a:latin typeface="Canva Sans"/>
                <a:ea typeface="Canva Sans"/>
                <a:cs typeface="Canva Sans"/>
                <a:sym typeface="Canva Sans"/>
              </a:rPr>
              <a:t>SCALE</a:t>
            </a:r>
          </a:p>
        </p:txBody>
      </p:sp>
      <p:sp>
        <p:nvSpPr>
          <p:cNvPr name="TextBox 65" id="65"/>
          <p:cNvSpPr txBox="true"/>
          <p:nvPr/>
        </p:nvSpPr>
        <p:spPr>
          <a:xfrm rot="0">
            <a:off x="996934" y="5227666"/>
            <a:ext cx="2010807" cy="380115"/>
          </a:xfrm>
          <a:prstGeom prst="rect">
            <a:avLst/>
          </a:prstGeom>
        </p:spPr>
        <p:txBody>
          <a:bodyPr anchor="t" rtlCol="false" tIns="0" lIns="0" bIns="0" rIns="0">
            <a:spAutoFit/>
          </a:bodyPr>
          <a:lstStyle/>
          <a:p>
            <a:pPr algn="l">
              <a:lnSpc>
                <a:spcPts val="3101"/>
              </a:lnSpc>
            </a:pPr>
            <a:r>
              <a:rPr lang="en-US" sz="2215">
                <a:solidFill>
                  <a:srgbClr val="364E59"/>
                </a:solidFill>
                <a:latin typeface="Canva Sans"/>
                <a:ea typeface="Canva Sans"/>
                <a:cs typeface="Canva Sans"/>
                <a:sym typeface="Canva Sans"/>
              </a:rPr>
              <a:t>COMPONENTS</a:t>
            </a:r>
          </a:p>
        </p:txBody>
      </p:sp>
      <p:sp>
        <p:nvSpPr>
          <p:cNvPr name="TextBox 66" id="66"/>
          <p:cNvSpPr txBox="true"/>
          <p:nvPr/>
        </p:nvSpPr>
        <p:spPr>
          <a:xfrm rot="0">
            <a:off x="1157737" y="6344752"/>
            <a:ext cx="1730449" cy="379086"/>
          </a:xfrm>
          <a:prstGeom prst="rect">
            <a:avLst/>
          </a:prstGeom>
        </p:spPr>
        <p:txBody>
          <a:bodyPr anchor="t" rtlCol="false" tIns="0" lIns="0" bIns="0" rIns="0">
            <a:spAutoFit/>
          </a:bodyPr>
          <a:lstStyle/>
          <a:p>
            <a:pPr algn="ctr">
              <a:lnSpc>
                <a:spcPts val="3101"/>
              </a:lnSpc>
            </a:pPr>
            <a:r>
              <a:rPr lang="en-US" sz="2215">
                <a:solidFill>
                  <a:srgbClr val="364E59"/>
                </a:solidFill>
                <a:latin typeface="Canva Sans"/>
                <a:ea typeface="Canva Sans"/>
                <a:cs typeface="Canva Sans"/>
                <a:sym typeface="Canva Sans"/>
              </a:rPr>
              <a:t>EXAMPLES</a:t>
            </a:r>
          </a:p>
        </p:txBody>
      </p:sp>
      <p:sp>
        <p:nvSpPr>
          <p:cNvPr name="TextBox 67" id="67"/>
          <p:cNvSpPr txBox="true"/>
          <p:nvPr/>
        </p:nvSpPr>
        <p:spPr>
          <a:xfrm rot="0">
            <a:off x="1139883" y="7269349"/>
            <a:ext cx="1766158" cy="766825"/>
          </a:xfrm>
          <a:prstGeom prst="rect">
            <a:avLst/>
          </a:prstGeom>
        </p:spPr>
        <p:txBody>
          <a:bodyPr anchor="t" rtlCol="false" tIns="0" lIns="0" bIns="0" rIns="0">
            <a:spAutoFit/>
          </a:bodyPr>
          <a:lstStyle/>
          <a:p>
            <a:pPr algn="ctr">
              <a:lnSpc>
                <a:spcPts val="3101"/>
              </a:lnSpc>
            </a:pPr>
            <a:r>
              <a:rPr lang="en-US" sz="2215">
                <a:solidFill>
                  <a:srgbClr val="364E59"/>
                </a:solidFill>
                <a:latin typeface="Canva Sans"/>
                <a:ea typeface="Canva Sans"/>
                <a:cs typeface="Canva Sans"/>
                <a:sym typeface="Canva Sans"/>
              </a:rPr>
              <a:t>HIERACHY IN SCIENCE</a:t>
            </a:r>
          </a:p>
        </p:txBody>
      </p:sp>
      <p:sp>
        <p:nvSpPr>
          <p:cNvPr name="TextBox 68" id="68"/>
          <p:cNvSpPr txBox="true"/>
          <p:nvPr/>
        </p:nvSpPr>
        <p:spPr>
          <a:xfrm rot="0">
            <a:off x="3556895" y="2879421"/>
            <a:ext cx="2376983" cy="621084"/>
          </a:xfrm>
          <a:prstGeom prst="rect">
            <a:avLst/>
          </a:prstGeom>
        </p:spPr>
        <p:txBody>
          <a:bodyPr anchor="t" rtlCol="false" tIns="0" lIns="0" bIns="0" rIns="0">
            <a:spAutoFit/>
          </a:bodyPr>
          <a:lstStyle/>
          <a:p>
            <a:pPr algn="l">
              <a:lnSpc>
                <a:spcPts val="2526"/>
              </a:lnSpc>
            </a:pPr>
            <a:r>
              <a:rPr lang="en-US" sz="1804">
                <a:solidFill>
                  <a:srgbClr val="364E59"/>
                </a:solidFill>
                <a:latin typeface="Canva Sans"/>
                <a:ea typeface="Canva Sans"/>
                <a:cs typeface="Canva Sans"/>
                <a:sym typeface="Canva Sans"/>
              </a:rPr>
              <a:t>Specific environment where organisms live</a:t>
            </a:r>
          </a:p>
        </p:txBody>
      </p:sp>
      <p:sp>
        <p:nvSpPr>
          <p:cNvPr name="TextBox 69" id="69"/>
          <p:cNvSpPr txBox="true"/>
          <p:nvPr/>
        </p:nvSpPr>
        <p:spPr>
          <a:xfrm rot="0">
            <a:off x="3583690" y="3956297"/>
            <a:ext cx="2323393" cy="682454"/>
          </a:xfrm>
          <a:prstGeom prst="rect">
            <a:avLst/>
          </a:prstGeom>
        </p:spPr>
        <p:txBody>
          <a:bodyPr anchor="t" rtlCol="false" tIns="0" lIns="0" bIns="0" rIns="0">
            <a:spAutoFit/>
          </a:bodyPr>
          <a:lstStyle/>
          <a:p>
            <a:pPr algn="ctr">
              <a:lnSpc>
                <a:spcPts val="2749"/>
              </a:lnSpc>
            </a:pPr>
            <a:r>
              <a:rPr lang="en-US" sz="1964">
                <a:solidFill>
                  <a:srgbClr val="364E59"/>
                </a:solidFill>
                <a:latin typeface="Canva Sans"/>
                <a:ea typeface="Canva Sans"/>
                <a:cs typeface="Canva Sans"/>
                <a:sym typeface="Canva Sans"/>
              </a:rPr>
              <a:t>Small (e.g., pond, forest floor)</a:t>
            </a:r>
          </a:p>
        </p:txBody>
      </p:sp>
      <p:sp>
        <p:nvSpPr>
          <p:cNvPr name="TextBox 70" id="70"/>
          <p:cNvSpPr txBox="true"/>
          <p:nvPr/>
        </p:nvSpPr>
        <p:spPr>
          <a:xfrm rot="0">
            <a:off x="3667196" y="5035865"/>
            <a:ext cx="2156381" cy="763718"/>
          </a:xfrm>
          <a:prstGeom prst="rect">
            <a:avLst/>
          </a:prstGeom>
        </p:spPr>
        <p:txBody>
          <a:bodyPr anchor="t" rtlCol="false" tIns="0" lIns="0" bIns="0" rIns="0">
            <a:spAutoFit/>
          </a:bodyPr>
          <a:lstStyle/>
          <a:p>
            <a:pPr algn="ctr">
              <a:lnSpc>
                <a:spcPts val="3101"/>
              </a:lnSpc>
            </a:pPr>
            <a:r>
              <a:rPr lang="en-US" sz="2215">
                <a:solidFill>
                  <a:srgbClr val="364E59"/>
                </a:solidFill>
                <a:latin typeface="Canva Sans"/>
                <a:ea typeface="Canva Sans"/>
                <a:cs typeface="Canva Sans"/>
                <a:sym typeface="Canva Sans"/>
              </a:rPr>
              <a:t>Biotic and abiotic factors</a:t>
            </a:r>
          </a:p>
        </p:txBody>
      </p:sp>
      <p:sp>
        <p:nvSpPr>
          <p:cNvPr name="TextBox 71" id="71"/>
          <p:cNvSpPr txBox="true"/>
          <p:nvPr/>
        </p:nvSpPr>
        <p:spPr>
          <a:xfrm rot="0">
            <a:off x="3525061" y="6155854"/>
            <a:ext cx="2436649" cy="763718"/>
          </a:xfrm>
          <a:prstGeom prst="rect">
            <a:avLst/>
          </a:prstGeom>
        </p:spPr>
        <p:txBody>
          <a:bodyPr anchor="t" rtlCol="false" tIns="0" lIns="0" bIns="0" rIns="0">
            <a:spAutoFit/>
          </a:bodyPr>
          <a:lstStyle/>
          <a:p>
            <a:pPr algn="ctr">
              <a:lnSpc>
                <a:spcPts val="3101"/>
              </a:lnSpc>
            </a:pPr>
            <a:r>
              <a:rPr lang="en-US" sz="2215">
                <a:solidFill>
                  <a:srgbClr val="364E59"/>
                </a:solidFill>
                <a:latin typeface="Canva Sans"/>
                <a:ea typeface="Canva Sans"/>
                <a:cs typeface="Canva Sans"/>
                <a:sym typeface="Canva Sans"/>
              </a:rPr>
              <a:t>Coral reefs, grasslands, rivers</a:t>
            </a:r>
          </a:p>
        </p:txBody>
      </p:sp>
      <p:sp>
        <p:nvSpPr>
          <p:cNvPr name="TextBox 72" id="72"/>
          <p:cNvSpPr txBox="true"/>
          <p:nvPr/>
        </p:nvSpPr>
        <p:spPr>
          <a:xfrm rot="0">
            <a:off x="4039848" y="7267434"/>
            <a:ext cx="1474841" cy="763718"/>
          </a:xfrm>
          <a:prstGeom prst="rect">
            <a:avLst/>
          </a:prstGeom>
        </p:spPr>
        <p:txBody>
          <a:bodyPr anchor="t" rtlCol="false" tIns="0" lIns="0" bIns="0" rIns="0">
            <a:spAutoFit/>
          </a:bodyPr>
          <a:lstStyle/>
          <a:p>
            <a:pPr algn="ctr">
              <a:lnSpc>
                <a:spcPts val="3101"/>
              </a:lnSpc>
            </a:pPr>
            <a:r>
              <a:rPr lang="en-US" sz="2215">
                <a:solidFill>
                  <a:srgbClr val="364E59"/>
                </a:solidFill>
                <a:latin typeface="Canva Sans"/>
                <a:ea typeface="Canva Sans"/>
                <a:cs typeface="Canva Sans"/>
                <a:sym typeface="Canva Sans"/>
              </a:rPr>
              <a:t>Primary concept</a:t>
            </a:r>
          </a:p>
        </p:txBody>
      </p:sp>
      <p:sp>
        <p:nvSpPr>
          <p:cNvPr name="TextBox 73" id="73"/>
          <p:cNvSpPr txBox="true"/>
          <p:nvPr/>
        </p:nvSpPr>
        <p:spPr>
          <a:xfrm rot="0">
            <a:off x="6177498" y="2738009"/>
            <a:ext cx="2539377" cy="903908"/>
          </a:xfrm>
          <a:prstGeom prst="rect">
            <a:avLst/>
          </a:prstGeom>
        </p:spPr>
        <p:txBody>
          <a:bodyPr anchor="t" rtlCol="false" tIns="0" lIns="0" bIns="0" rIns="0">
            <a:spAutoFit/>
          </a:bodyPr>
          <a:lstStyle/>
          <a:p>
            <a:pPr algn="ctr">
              <a:lnSpc>
                <a:spcPts val="2463"/>
              </a:lnSpc>
            </a:pPr>
            <a:r>
              <a:rPr lang="en-US" sz="1759">
                <a:solidFill>
                  <a:srgbClr val="364E59"/>
                </a:solidFill>
                <a:latin typeface="Canva Sans"/>
                <a:ea typeface="Canva Sans"/>
                <a:cs typeface="Canva Sans"/>
                <a:sym typeface="Canva Sans"/>
              </a:rPr>
              <a:t>Large geographical areas with similar climate and vegetation</a:t>
            </a:r>
          </a:p>
        </p:txBody>
      </p:sp>
      <p:sp>
        <p:nvSpPr>
          <p:cNvPr name="TextBox 74" id="74"/>
          <p:cNvSpPr txBox="true"/>
          <p:nvPr/>
        </p:nvSpPr>
        <p:spPr>
          <a:xfrm rot="0">
            <a:off x="6398578" y="3999101"/>
            <a:ext cx="2121965" cy="615894"/>
          </a:xfrm>
          <a:prstGeom prst="rect">
            <a:avLst/>
          </a:prstGeom>
        </p:spPr>
        <p:txBody>
          <a:bodyPr anchor="t" rtlCol="false" tIns="0" lIns="0" bIns="0" rIns="0">
            <a:spAutoFit/>
          </a:bodyPr>
          <a:lstStyle/>
          <a:p>
            <a:pPr algn="ctr">
              <a:lnSpc>
                <a:spcPts val="2544"/>
              </a:lnSpc>
            </a:pPr>
            <a:r>
              <a:rPr lang="en-US" sz="1817">
                <a:solidFill>
                  <a:srgbClr val="364E59"/>
                </a:solidFill>
                <a:latin typeface="Canva Sans"/>
                <a:ea typeface="Canva Sans"/>
                <a:cs typeface="Canva Sans"/>
                <a:sym typeface="Canva Sans"/>
              </a:rPr>
              <a:t>Large (e.g., tropical rainforest, desert)</a:t>
            </a:r>
          </a:p>
        </p:txBody>
      </p:sp>
      <p:sp>
        <p:nvSpPr>
          <p:cNvPr name="TextBox 75" id="75"/>
          <p:cNvSpPr txBox="true"/>
          <p:nvPr/>
        </p:nvSpPr>
        <p:spPr>
          <a:xfrm rot="0">
            <a:off x="6155986" y="5065904"/>
            <a:ext cx="2590651" cy="686447"/>
          </a:xfrm>
          <a:prstGeom prst="rect">
            <a:avLst/>
          </a:prstGeom>
        </p:spPr>
        <p:txBody>
          <a:bodyPr anchor="t" rtlCol="false" tIns="0" lIns="0" bIns="0" rIns="0">
            <a:spAutoFit/>
          </a:bodyPr>
          <a:lstStyle/>
          <a:p>
            <a:pPr algn="ctr">
              <a:lnSpc>
                <a:spcPts val="2781"/>
              </a:lnSpc>
            </a:pPr>
            <a:r>
              <a:rPr lang="en-US" sz="1986">
                <a:solidFill>
                  <a:srgbClr val="364E59"/>
                </a:solidFill>
                <a:latin typeface="Canva Sans"/>
                <a:ea typeface="Canva Sans"/>
                <a:cs typeface="Canva Sans"/>
                <a:sym typeface="Canva Sans"/>
              </a:rPr>
              <a:t>Climate, vegetation, animal life</a:t>
            </a:r>
          </a:p>
        </p:txBody>
      </p:sp>
      <p:sp>
        <p:nvSpPr>
          <p:cNvPr name="TextBox 76" id="76"/>
          <p:cNvSpPr txBox="true"/>
          <p:nvPr/>
        </p:nvSpPr>
        <p:spPr>
          <a:xfrm rot="0">
            <a:off x="6180702" y="6183769"/>
            <a:ext cx="2541218" cy="723860"/>
          </a:xfrm>
          <a:prstGeom prst="rect">
            <a:avLst/>
          </a:prstGeom>
        </p:spPr>
        <p:txBody>
          <a:bodyPr anchor="t" rtlCol="false" tIns="0" lIns="0" bIns="0" rIns="0">
            <a:spAutoFit/>
          </a:bodyPr>
          <a:lstStyle/>
          <a:p>
            <a:pPr algn="ctr">
              <a:lnSpc>
                <a:spcPts val="2970"/>
              </a:lnSpc>
            </a:pPr>
            <a:r>
              <a:rPr lang="en-US" sz="2121">
                <a:solidFill>
                  <a:srgbClr val="364E59"/>
                </a:solidFill>
                <a:latin typeface="Canva Sans"/>
                <a:ea typeface="Canva Sans"/>
                <a:cs typeface="Canva Sans"/>
                <a:sym typeface="Canva Sans"/>
              </a:rPr>
              <a:t>Tropical rainforest, tundra, desert</a:t>
            </a:r>
          </a:p>
        </p:txBody>
      </p:sp>
      <p:sp>
        <p:nvSpPr>
          <p:cNvPr name="TextBox 77" id="77"/>
          <p:cNvSpPr txBox="true"/>
          <p:nvPr/>
        </p:nvSpPr>
        <p:spPr>
          <a:xfrm rot="0">
            <a:off x="6821824" y="7267434"/>
            <a:ext cx="1474841" cy="763718"/>
          </a:xfrm>
          <a:prstGeom prst="rect">
            <a:avLst/>
          </a:prstGeom>
        </p:spPr>
        <p:txBody>
          <a:bodyPr anchor="t" rtlCol="false" tIns="0" lIns="0" bIns="0" rIns="0">
            <a:spAutoFit/>
          </a:bodyPr>
          <a:lstStyle/>
          <a:p>
            <a:pPr algn="ctr">
              <a:lnSpc>
                <a:spcPts val="3101"/>
              </a:lnSpc>
            </a:pPr>
            <a:r>
              <a:rPr lang="en-US" sz="2215">
                <a:solidFill>
                  <a:srgbClr val="364E59"/>
                </a:solidFill>
                <a:latin typeface="Canva Sans"/>
                <a:ea typeface="Canva Sans"/>
                <a:cs typeface="Canva Sans"/>
                <a:sym typeface="Canva Sans"/>
              </a:rPr>
              <a:t>Secondary concept</a:t>
            </a:r>
          </a:p>
        </p:txBody>
      </p:sp>
      <p:sp>
        <p:nvSpPr>
          <p:cNvPr name="TextBox 78" id="78"/>
          <p:cNvSpPr txBox="true"/>
          <p:nvPr/>
        </p:nvSpPr>
        <p:spPr>
          <a:xfrm rot="0">
            <a:off x="1139883" y="8401614"/>
            <a:ext cx="7380661" cy="303926"/>
          </a:xfrm>
          <a:prstGeom prst="rect">
            <a:avLst/>
          </a:prstGeom>
        </p:spPr>
        <p:txBody>
          <a:bodyPr anchor="t" rtlCol="false" tIns="0" lIns="0" bIns="0" rIns="0">
            <a:spAutoFit/>
          </a:bodyPr>
          <a:lstStyle/>
          <a:p>
            <a:pPr algn="l">
              <a:lnSpc>
                <a:spcPts val="2561"/>
              </a:lnSpc>
            </a:pPr>
            <a:r>
              <a:rPr lang="en-US" sz="1829">
                <a:solidFill>
                  <a:srgbClr val="000000"/>
                </a:solidFill>
                <a:latin typeface="Canva Sans"/>
                <a:ea typeface="Canva Sans"/>
                <a:cs typeface="Canva Sans"/>
                <a:sym typeface="Canva Sans"/>
              </a:rPr>
              <a:t>Download the biome and habitat worksheet at </a:t>
            </a:r>
            <a:r>
              <a:rPr lang="en-US" sz="1829" u="sng">
                <a:solidFill>
                  <a:srgbClr val="000000"/>
                </a:solidFill>
                <a:latin typeface="Canva Sans"/>
                <a:ea typeface="Canva Sans"/>
                <a:cs typeface="Canva Sans"/>
                <a:sym typeface="Canva Sans"/>
                <a:hlinkClick r:id="rId5" tooltip="https://www.nacdnet.org/store/"/>
              </a:rPr>
              <a:t>nacdnet.org/store</a:t>
            </a:r>
          </a:p>
        </p:txBody>
      </p:sp>
      <p:sp>
        <p:nvSpPr>
          <p:cNvPr name="TextBox 79" id="79"/>
          <p:cNvSpPr txBox="true"/>
          <p:nvPr/>
        </p:nvSpPr>
        <p:spPr>
          <a:xfrm rot="0">
            <a:off x="8948424" y="960341"/>
            <a:ext cx="8710381" cy="8432994"/>
          </a:xfrm>
          <a:prstGeom prst="rect">
            <a:avLst/>
          </a:prstGeom>
        </p:spPr>
        <p:txBody>
          <a:bodyPr anchor="t" rtlCol="false" tIns="0" lIns="0" bIns="0" rIns="0">
            <a:spAutoFit/>
          </a:bodyPr>
          <a:lstStyle/>
          <a:p>
            <a:pPr algn="l">
              <a:lnSpc>
                <a:spcPts val="1098"/>
              </a:lnSpc>
            </a:pPr>
          </a:p>
          <a:p>
            <a:pPr algn="l">
              <a:lnSpc>
                <a:spcPts val="2940"/>
              </a:lnSpc>
            </a:pPr>
            <a:r>
              <a:rPr lang="en-US" sz="2100">
                <a:solidFill>
                  <a:srgbClr val="364E59"/>
                </a:solidFill>
                <a:latin typeface="Canva Sans Bold"/>
                <a:ea typeface="Canva Sans Bold"/>
                <a:cs typeface="Canva Sans Bold"/>
                <a:sym typeface="Canva Sans Bold"/>
              </a:rPr>
              <a:t>SCALE</a:t>
            </a:r>
          </a:p>
          <a:p>
            <a:pPr algn="l">
              <a:lnSpc>
                <a:spcPts val="1098"/>
              </a:lnSpc>
            </a:pPr>
          </a:p>
          <a:p>
            <a:pPr algn="l">
              <a:lnSpc>
                <a:spcPts val="2730"/>
              </a:lnSpc>
            </a:pPr>
            <a:r>
              <a:rPr lang="en-US" sz="1950">
                <a:solidFill>
                  <a:srgbClr val="364E59"/>
                </a:solidFill>
                <a:latin typeface="Canva Sans Bold"/>
                <a:ea typeface="Canva Sans Bold"/>
                <a:cs typeface="Canva Sans Bold"/>
                <a:sym typeface="Canva Sans Bold"/>
              </a:rPr>
              <a:t>Habitat</a:t>
            </a:r>
            <a:r>
              <a:rPr lang="en-US" sz="1950">
                <a:solidFill>
                  <a:srgbClr val="364E59"/>
                </a:solidFill>
                <a:latin typeface="Canva Sans"/>
                <a:ea typeface="Canva Sans"/>
                <a:cs typeface="Canva Sans"/>
                <a:sym typeface="Canva Sans"/>
              </a:rPr>
              <a:t>: Typically smaller in scale, habitats are specific places where individual species or communities of organisms live within a biome.</a:t>
            </a:r>
          </a:p>
          <a:p>
            <a:pPr algn="l">
              <a:lnSpc>
                <a:spcPts val="840"/>
              </a:lnSpc>
            </a:pPr>
          </a:p>
          <a:p>
            <a:pPr algn="l">
              <a:lnSpc>
                <a:spcPts val="2730"/>
              </a:lnSpc>
            </a:pPr>
            <a:r>
              <a:rPr lang="en-US" sz="1950">
                <a:solidFill>
                  <a:srgbClr val="364E59"/>
                </a:solidFill>
                <a:latin typeface="Canva Sans Bold"/>
                <a:ea typeface="Canva Sans Bold"/>
                <a:cs typeface="Canva Sans Bold"/>
                <a:sym typeface="Canva Sans Bold"/>
              </a:rPr>
              <a:t>Biome</a:t>
            </a:r>
            <a:r>
              <a:rPr lang="en-US" sz="1950">
                <a:solidFill>
                  <a:srgbClr val="364E59"/>
                </a:solidFill>
                <a:latin typeface="Canva Sans"/>
                <a:ea typeface="Canva Sans"/>
                <a:cs typeface="Canva Sans"/>
                <a:sym typeface="Canva Sans"/>
              </a:rPr>
              <a:t>: Larger in scale, biomes encompass multiple habitats and are defined by broader climate patterns and geographical features.</a:t>
            </a:r>
          </a:p>
          <a:p>
            <a:pPr algn="l">
              <a:lnSpc>
                <a:spcPts val="2730"/>
              </a:lnSpc>
            </a:pPr>
          </a:p>
          <a:p>
            <a:pPr algn="l">
              <a:lnSpc>
                <a:spcPts val="2940"/>
              </a:lnSpc>
            </a:pPr>
            <a:r>
              <a:rPr lang="en-US" sz="2100">
                <a:solidFill>
                  <a:srgbClr val="364E59"/>
                </a:solidFill>
                <a:latin typeface="Canva Sans Bold"/>
                <a:ea typeface="Canva Sans Bold"/>
                <a:cs typeface="Canva Sans Bold"/>
                <a:sym typeface="Canva Sans Bold"/>
              </a:rPr>
              <a:t>RELATIONSHIP</a:t>
            </a:r>
          </a:p>
          <a:p>
            <a:pPr algn="l">
              <a:lnSpc>
                <a:spcPts val="1098"/>
              </a:lnSpc>
            </a:pPr>
          </a:p>
          <a:p>
            <a:pPr algn="l">
              <a:lnSpc>
                <a:spcPts val="2730"/>
              </a:lnSpc>
            </a:pPr>
            <a:r>
              <a:rPr lang="en-US" sz="1950">
                <a:solidFill>
                  <a:srgbClr val="364E59"/>
                </a:solidFill>
                <a:latin typeface="Canva Sans Bold"/>
                <a:ea typeface="Canva Sans Bold"/>
                <a:cs typeface="Canva Sans Bold"/>
                <a:sym typeface="Canva Sans Bold"/>
              </a:rPr>
              <a:t>Habitat within Biome: </a:t>
            </a:r>
            <a:r>
              <a:rPr lang="en-US" sz="1950">
                <a:solidFill>
                  <a:srgbClr val="364E59"/>
                </a:solidFill>
                <a:latin typeface="Canva Sans"/>
                <a:ea typeface="Canva Sans"/>
                <a:cs typeface="Canva Sans"/>
                <a:sym typeface="Canva Sans"/>
              </a:rPr>
              <a:t>Within a biome, various habitats can exist. For example, within a tropical rainforest biome, habitats can include forest floors, canopy layers, rivers, and wetlands.</a:t>
            </a:r>
          </a:p>
          <a:p>
            <a:pPr algn="l">
              <a:lnSpc>
                <a:spcPts val="840"/>
              </a:lnSpc>
            </a:pPr>
          </a:p>
          <a:p>
            <a:pPr algn="l">
              <a:lnSpc>
                <a:spcPts val="2730"/>
              </a:lnSpc>
            </a:pPr>
            <a:r>
              <a:rPr lang="en-US" sz="1950">
                <a:solidFill>
                  <a:srgbClr val="364E59"/>
                </a:solidFill>
                <a:latin typeface="Canva Sans Bold"/>
                <a:ea typeface="Canva Sans Bold"/>
                <a:cs typeface="Canva Sans Bold"/>
                <a:sym typeface="Canva Sans Bold"/>
              </a:rPr>
              <a:t>Biome Classification: </a:t>
            </a:r>
            <a:r>
              <a:rPr lang="en-US" sz="1950">
                <a:solidFill>
                  <a:srgbClr val="364E59"/>
                </a:solidFill>
                <a:latin typeface="Canva Sans"/>
                <a:ea typeface="Canva Sans"/>
                <a:cs typeface="Canva Sans"/>
                <a:sym typeface="Canva Sans"/>
              </a:rPr>
              <a:t>Biomes are classified based on similar climate conditions and dominant vegetation. The number of biomes can vary depending on the classification system used, but commonly, there are about 12 major biomes recognized in ecological studies. Examples include deserts, grasslands, tundra, and temperate forests. </a:t>
            </a:r>
          </a:p>
          <a:p>
            <a:pPr algn="l">
              <a:lnSpc>
                <a:spcPts val="2730"/>
              </a:lnSpc>
            </a:pPr>
          </a:p>
          <a:p>
            <a:pPr algn="l">
              <a:lnSpc>
                <a:spcPts val="2940"/>
              </a:lnSpc>
            </a:pPr>
            <a:r>
              <a:rPr lang="en-US" sz="2100">
                <a:solidFill>
                  <a:srgbClr val="364E59"/>
                </a:solidFill>
                <a:latin typeface="Canva Sans Bold"/>
                <a:ea typeface="Canva Sans Bold"/>
                <a:cs typeface="Canva Sans Bold"/>
                <a:sym typeface="Canva Sans Bold"/>
              </a:rPr>
              <a:t>HIERARCHY</a:t>
            </a:r>
          </a:p>
          <a:p>
            <a:pPr algn="l">
              <a:lnSpc>
                <a:spcPts val="1098"/>
              </a:lnSpc>
            </a:pPr>
          </a:p>
          <a:p>
            <a:pPr algn="l">
              <a:lnSpc>
                <a:spcPts val="2730"/>
              </a:lnSpc>
            </a:pPr>
            <a:r>
              <a:rPr lang="en-US" sz="1950">
                <a:solidFill>
                  <a:srgbClr val="364E59"/>
                </a:solidFill>
                <a:latin typeface="Canva Sans Bold"/>
                <a:ea typeface="Canva Sans Bold"/>
                <a:cs typeface="Canva Sans Bold"/>
                <a:sym typeface="Canva Sans Bold"/>
              </a:rPr>
              <a:t>Primary Concept:</a:t>
            </a:r>
            <a:r>
              <a:rPr lang="en-US" sz="1950">
                <a:solidFill>
                  <a:srgbClr val="364E59"/>
                </a:solidFill>
                <a:latin typeface="Canva Sans"/>
                <a:ea typeface="Canva Sans"/>
                <a:cs typeface="Canva Sans"/>
                <a:sym typeface="Canva Sans"/>
              </a:rPr>
              <a:t> Habitats are the primary concept, as they refer to the specific living conditions where organisms are found.</a:t>
            </a:r>
          </a:p>
          <a:p>
            <a:pPr algn="l">
              <a:lnSpc>
                <a:spcPts val="840"/>
              </a:lnSpc>
            </a:pPr>
          </a:p>
          <a:p>
            <a:pPr algn="l">
              <a:lnSpc>
                <a:spcPts val="2730"/>
              </a:lnSpc>
            </a:pPr>
            <a:r>
              <a:rPr lang="en-US" sz="1950">
                <a:solidFill>
                  <a:srgbClr val="364E59"/>
                </a:solidFill>
                <a:latin typeface="Canva Sans Bold"/>
                <a:ea typeface="Canva Sans Bold"/>
                <a:cs typeface="Canva Sans Bold"/>
                <a:sym typeface="Canva Sans Bold"/>
              </a:rPr>
              <a:t>Secondary Concept: </a:t>
            </a:r>
            <a:r>
              <a:rPr lang="en-US" sz="1950">
                <a:solidFill>
                  <a:srgbClr val="364E59"/>
                </a:solidFill>
                <a:latin typeface="Canva Sans"/>
                <a:ea typeface="Canva Sans"/>
                <a:cs typeface="Canva Sans"/>
                <a:sym typeface="Canva Sans"/>
              </a:rPr>
              <a:t>Biomes are a secondary concept that categorizes habitats into larger, more generalized geographic regions based on climate and vegetation patterns.</a:t>
            </a:r>
          </a:p>
        </p:txBody>
      </p:sp>
      <p:sp>
        <p:nvSpPr>
          <p:cNvPr name="TextBox 80" id="80"/>
          <p:cNvSpPr txBox="true"/>
          <p:nvPr/>
        </p:nvSpPr>
        <p:spPr>
          <a:xfrm rot="0">
            <a:off x="1139883" y="478024"/>
            <a:ext cx="7261197" cy="655762"/>
          </a:xfrm>
          <a:prstGeom prst="rect">
            <a:avLst/>
          </a:prstGeom>
        </p:spPr>
        <p:txBody>
          <a:bodyPr anchor="t" rtlCol="false" tIns="0" lIns="0" bIns="0" rIns="0">
            <a:spAutoFit/>
          </a:bodyPr>
          <a:lstStyle/>
          <a:p>
            <a:pPr algn="ctr">
              <a:lnSpc>
                <a:spcPts val="5303"/>
              </a:lnSpc>
              <a:spcBef>
                <a:spcPct val="0"/>
              </a:spcBef>
            </a:pPr>
            <a:r>
              <a:rPr lang="en-US" sz="3788">
                <a:solidFill>
                  <a:srgbClr val="000000"/>
                </a:solidFill>
                <a:latin typeface="KG Primary Penmanship"/>
                <a:ea typeface="KG Primary Penmanship"/>
                <a:cs typeface="KG Primary Penmanship"/>
                <a:sym typeface="KG Primary Penmanship"/>
              </a:rPr>
              <a:t>Habitats vs. Biomes: A Comparative Overview</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132027"/>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10202653" y="-577724"/>
            <a:ext cx="10691908" cy="11037540"/>
          </a:xfrm>
          <a:custGeom>
            <a:avLst/>
            <a:gdLst/>
            <a:ahLst/>
            <a:cxnLst/>
            <a:rect r="r" b="b" t="t" l="l"/>
            <a:pathLst>
              <a:path h="11037540" w="10691908">
                <a:moveTo>
                  <a:pt x="0" y="0"/>
                </a:moveTo>
                <a:lnTo>
                  <a:pt x="10691908" y="0"/>
                </a:lnTo>
                <a:lnTo>
                  <a:pt x="10691908" y="11037540"/>
                </a:lnTo>
                <a:lnTo>
                  <a:pt x="0" y="11037540"/>
                </a:lnTo>
                <a:lnTo>
                  <a:pt x="0" y="0"/>
                </a:lnTo>
                <a:close/>
              </a:path>
            </a:pathLst>
          </a:custGeom>
          <a:blipFill>
            <a:blip r:embed="rId2"/>
            <a:stretch>
              <a:fillRect l="0" t="-58711" r="0" b="-13499"/>
            </a:stretch>
          </a:blipFill>
        </p:spPr>
      </p:sp>
      <p:sp>
        <p:nvSpPr>
          <p:cNvPr name="Freeform 3" id="3"/>
          <p:cNvSpPr/>
          <p:nvPr/>
        </p:nvSpPr>
        <p:spPr>
          <a:xfrm flipH="false" flipV="false" rot="0">
            <a:off x="15971804" y="7856306"/>
            <a:ext cx="4104513" cy="4114800"/>
          </a:xfrm>
          <a:custGeom>
            <a:avLst/>
            <a:gdLst/>
            <a:ahLst/>
            <a:cxnLst/>
            <a:rect r="r" b="b" t="t" l="l"/>
            <a:pathLst>
              <a:path h="4114800" w="4104513">
                <a:moveTo>
                  <a:pt x="0" y="0"/>
                </a:moveTo>
                <a:lnTo>
                  <a:pt x="4104513" y="0"/>
                </a:lnTo>
                <a:lnTo>
                  <a:pt x="4104513" y="4114800"/>
                </a:lnTo>
                <a:lnTo>
                  <a:pt x="0" y="4114800"/>
                </a:lnTo>
                <a:lnTo>
                  <a:pt x="0" y="0"/>
                </a:lnTo>
                <a:close/>
              </a:path>
            </a:pathLst>
          </a:custGeom>
          <a:blipFill>
            <a:blip r:embed="rId3">
              <a:alphaModFix amt="13000"/>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5400000">
            <a:off x="-771814" y="-850890"/>
            <a:ext cx="11879184" cy="11503594"/>
          </a:xfrm>
          <a:custGeom>
            <a:avLst/>
            <a:gdLst/>
            <a:ahLst/>
            <a:cxnLst/>
            <a:rect r="r" b="b" t="t" l="l"/>
            <a:pathLst>
              <a:path h="11503594" w="11879184">
                <a:moveTo>
                  <a:pt x="0" y="0"/>
                </a:moveTo>
                <a:lnTo>
                  <a:pt x="11879184" y="0"/>
                </a:lnTo>
                <a:lnTo>
                  <a:pt x="11879184" y="11503594"/>
                </a:lnTo>
                <a:lnTo>
                  <a:pt x="0" y="11503594"/>
                </a:lnTo>
                <a:lnTo>
                  <a:pt x="0" y="0"/>
                </a:lnTo>
                <a:close/>
              </a:path>
            </a:pathLst>
          </a:custGeom>
          <a:blipFill>
            <a:blip r:embed="rId5"/>
            <a:stretch>
              <a:fillRect l="-20208" t="0" r="-20208" b="-38296"/>
            </a:stretch>
          </a:blipFill>
        </p:spPr>
      </p:sp>
      <p:grpSp>
        <p:nvGrpSpPr>
          <p:cNvPr name="Group 5" id="5"/>
          <p:cNvGrpSpPr/>
          <p:nvPr/>
        </p:nvGrpSpPr>
        <p:grpSpPr>
          <a:xfrm rot="0">
            <a:off x="6083136" y="9315878"/>
            <a:ext cx="835489" cy="835489"/>
            <a:chOff x="0" y="0"/>
            <a:chExt cx="1113985" cy="1113985"/>
          </a:xfrm>
        </p:grpSpPr>
        <p:sp>
          <p:nvSpPr>
            <p:cNvPr name="Freeform 6" id="6"/>
            <p:cNvSpPr/>
            <p:nvPr/>
          </p:nvSpPr>
          <p:spPr>
            <a:xfrm flipH="false" flipV="false" rot="0">
              <a:off x="0" y="0"/>
              <a:ext cx="1113985" cy="1113985"/>
            </a:xfrm>
            <a:custGeom>
              <a:avLst/>
              <a:gdLst/>
              <a:ahLst/>
              <a:cxnLst/>
              <a:rect r="r" b="b" t="t" l="l"/>
              <a:pathLst>
                <a:path h="1113985" w="1113985">
                  <a:moveTo>
                    <a:pt x="0" y="0"/>
                  </a:moveTo>
                  <a:lnTo>
                    <a:pt x="1113985" y="0"/>
                  </a:lnTo>
                  <a:lnTo>
                    <a:pt x="1113985" y="1113985"/>
                  </a:lnTo>
                  <a:lnTo>
                    <a:pt x="0" y="111398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sp>
        <p:nvSpPr>
          <p:cNvPr name="Freeform 7" id="7"/>
          <p:cNvSpPr/>
          <p:nvPr/>
        </p:nvSpPr>
        <p:spPr>
          <a:xfrm flipH="false" flipV="false" rot="0">
            <a:off x="9630342" y="784098"/>
            <a:ext cx="1570742" cy="1376363"/>
          </a:xfrm>
          <a:custGeom>
            <a:avLst/>
            <a:gdLst/>
            <a:ahLst/>
            <a:cxnLst/>
            <a:rect r="r" b="b" t="t" l="l"/>
            <a:pathLst>
              <a:path h="1376363" w="1570742">
                <a:moveTo>
                  <a:pt x="0" y="0"/>
                </a:moveTo>
                <a:lnTo>
                  <a:pt x="1570742" y="0"/>
                </a:lnTo>
                <a:lnTo>
                  <a:pt x="1570742" y="1376363"/>
                </a:lnTo>
                <a:lnTo>
                  <a:pt x="0" y="1376363"/>
                </a:lnTo>
                <a:lnTo>
                  <a:pt x="0" y="0"/>
                </a:lnTo>
                <a:close/>
              </a:path>
            </a:pathLst>
          </a:custGeom>
          <a:blipFill>
            <a:blip r:embed="rId8"/>
            <a:stretch>
              <a:fillRect l="0" t="0" r="0" b="0"/>
            </a:stretch>
          </a:blipFill>
        </p:spPr>
      </p:sp>
      <p:sp>
        <p:nvSpPr>
          <p:cNvPr name="Freeform 8" id="8"/>
          <p:cNvSpPr/>
          <p:nvPr/>
        </p:nvSpPr>
        <p:spPr>
          <a:xfrm flipH="false" flipV="false" rot="-2115227">
            <a:off x="-2864" y="578628"/>
            <a:ext cx="1737271" cy="1497212"/>
          </a:xfrm>
          <a:custGeom>
            <a:avLst/>
            <a:gdLst/>
            <a:ahLst/>
            <a:cxnLst/>
            <a:rect r="r" b="b" t="t" l="l"/>
            <a:pathLst>
              <a:path h="1497212" w="1737271">
                <a:moveTo>
                  <a:pt x="0" y="0"/>
                </a:moveTo>
                <a:lnTo>
                  <a:pt x="1737271" y="0"/>
                </a:lnTo>
                <a:lnTo>
                  <a:pt x="1737271" y="1497212"/>
                </a:lnTo>
                <a:lnTo>
                  <a:pt x="0" y="149721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9" id="9"/>
          <p:cNvSpPr/>
          <p:nvPr/>
        </p:nvSpPr>
        <p:spPr>
          <a:xfrm flipH="false" flipV="false" rot="-9532600">
            <a:off x="-217125" y="9231413"/>
            <a:ext cx="3027276" cy="889262"/>
          </a:xfrm>
          <a:custGeom>
            <a:avLst/>
            <a:gdLst/>
            <a:ahLst/>
            <a:cxnLst/>
            <a:rect r="r" b="b" t="t" l="l"/>
            <a:pathLst>
              <a:path h="889262" w="3027276">
                <a:moveTo>
                  <a:pt x="0" y="0"/>
                </a:moveTo>
                <a:lnTo>
                  <a:pt x="3027276" y="0"/>
                </a:lnTo>
                <a:lnTo>
                  <a:pt x="3027276" y="889263"/>
                </a:lnTo>
                <a:lnTo>
                  <a:pt x="0" y="889263"/>
                </a:lnTo>
                <a:lnTo>
                  <a:pt x="0" y="0"/>
                </a:lnTo>
                <a:close/>
              </a:path>
            </a:pathLst>
          </a:custGeom>
          <a:blipFill>
            <a:blip r:embed="rId11"/>
            <a:stretch>
              <a:fillRect l="0" t="0" r="0" b="0"/>
            </a:stretch>
          </a:blipFill>
        </p:spPr>
      </p:sp>
      <p:sp>
        <p:nvSpPr>
          <p:cNvPr name="Freeform 10" id="10"/>
          <p:cNvSpPr/>
          <p:nvPr/>
        </p:nvSpPr>
        <p:spPr>
          <a:xfrm flipH="false" flipV="false" rot="0">
            <a:off x="12378165" y="4214749"/>
            <a:ext cx="4300797" cy="3460099"/>
          </a:xfrm>
          <a:custGeom>
            <a:avLst/>
            <a:gdLst/>
            <a:ahLst/>
            <a:cxnLst/>
            <a:rect r="r" b="b" t="t" l="l"/>
            <a:pathLst>
              <a:path h="3460099" w="4300797">
                <a:moveTo>
                  <a:pt x="0" y="0"/>
                </a:moveTo>
                <a:lnTo>
                  <a:pt x="4300798" y="0"/>
                </a:lnTo>
                <a:lnTo>
                  <a:pt x="4300798" y="3460099"/>
                </a:lnTo>
                <a:lnTo>
                  <a:pt x="0" y="3460099"/>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1" id="11"/>
          <p:cNvSpPr/>
          <p:nvPr/>
        </p:nvSpPr>
        <p:spPr>
          <a:xfrm flipH="false" flipV="false" rot="0">
            <a:off x="7118650" y="9447947"/>
            <a:ext cx="16230600" cy="2130266"/>
          </a:xfrm>
          <a:custGeom>
            <a:avLst/>
            <a:gdLst/>
            <a:ahLst/>
            <a:cxnLst/>
            <a:rect r="r" b="b" t="t" l="l"/>
            <a:pathLst>
              <a:path h="2130266" w="16230600">
                <a:moveTo>
                  <a:pt x="0" y="0"/>
                </a:moveTo>
                <a:lnTo>
                  <a:pt x="16230600" y="0"/>
                </a:lnTo>
                <a:lnTo>
                  <a:pt x="16230600" y="2130266"/>
                </a:lnTo>
                <a:lnTo>
                  <a:pt x="0" y="2130266"/>
                </a:lnTo>
                <a:lnTo>
                  <a:pt x="0" y="0"/>
                </a:lnTo>
                <a:close/>
              </a:path>
            </a:pathLst>
          </a:custGeom>
          <a:blipFill>
            <a:blip r:embed="rId14"/>
            <a:stretch>
              <a:fillRect l="0" t="0" r="0" b="0"/>
            </a:stretch>
          </a:blipFill>
        </p:spPr>
      </p:sp>
      <p:sp>
        <p:nvSpPr>
          <p:cNvPr name="TextBox 12" id="12"/>
          <p:cNvSpPr txBox="true"/>
          <p:nvPr/>
        </p:nvSpPr>
        <p:spPr>
          <a:xfrm rot="0">
            <a:off x="13042939" y="5055346"/>
            <a:ext cx="3135456" cy="1960949"/>
          </a:xfrm>
          <a:prstGeom prst="rect">
            <a:avLst/>
          </a:prstGeom>
        </p:spPr>
        <p:txBody>
          <a:bodyPr anchor="t" rtlCol="false" tIns="0" lIns="0" bIns="0" rIns="0">
            <a:spAutoFit/>
          </a:bodyPr>
          <a:lstStyle/>
          <a:p>
            <a:pPr algn="ctr">
              <a:lnSpc>
                <a:spcPts val="3784"/>
              </a:lnSpc>
            </a:pPr>
            <a:r>
              <a:rPr lang="en-US" sz="4204">
                <a:solidFill>
                  <a:srgbClr val="364E59"/>
                </a:solidFill>
                <a:latin typeface="Lilita One"/>
                <a:ea typeface="Lilita One"/>
                <a:cs typeface="Lilita One"/>
                <a:sym typeface="Lilita One"/>
              </a:rPr>
              <a:t>“HOME IS WHERE WHERE THE HABITAT IS”</a:t>
            </a:r>
          </a:p>
        </p:txBody>
      </p:sp>
      <p:sp>
        <p:nvSpPr>
          <p:cNvPr name="Freeform 13" id="13"/>
          <p:cNvSpPr/>
          <p:nvPr/>
        </p:nvSpPr>
        <p:spPr>
          <a:xfrm flipH="false" flipV="false" rot="0">
            <a:off x="9630342" y="5695446"/>
            <a:ext cx="9596471" cy="6381653"/>
          </a:xfrm>
          <a:custGeom>
            <a:avLst/>
            <a:gdLst/>
            <a:ahLst/>
            <a:cxnLst/>
            <a:rect r="r" b="b" t="t" l="l"/>
            <a:pathLst>
              <a:path h="6381653" w="9596471">
                <a:moveTo>
                  <a:pt x="0" y="0"/>
                </a:moveTo>
                <a:lnTo>
                  <a:pt x="9596471" y="0"/>
                </a:lnTo>
                <a:lnTo>
                  <a:pt x="9596471" y="6381653"/>
                </a:lnTo>
                <a:lnTo>
                  <a:pt x="0" y="6381653"/>
                </a:lnTo>
                <a:lnTo>
                  <a:pt x="0" y="0"/>
                </a:lnTo>
                <a:close/>
              </a:path>
            </a:pathLst>
          </a:custGeom>
          <a:blipFill>
            <a:blip r:embed="rId15"/>
            <a:stretch>
              <a:fillRect l="0" t="0" r="0" b="0"/>
            </a:stretch>
          </a:blipFill>
        </p:spPr>
      </p:sp>
      <p:sp>
        <p:nvSpPr>
          <p:cNvPr name="Freeform 14" id="14"/>
          <p:cNvSpPr/>
          <p:nvPr/>
        </p:nvSpPr>
        <p:spPr>
          <a:xfrm flipH="false" flipV="false" rot="0">
            <a:off x="17122307" y="0"/>
            <a:ext cx="3437726" cy="3179897"/>
          </a:xfrm>
          <a:custGeom>
            <a:avLst/>
            <a:gdLst/>
            <a:ahLst/>
            <a:cxnLst/>
            <a:rect r="r" b="b" t="t" l="l"/>
            <a:pathLst>
              <a:path h="3179897" w="3437726">
                <a:moveTo>
                  <a:pt x="0" y="0"/>
                </a:moveTo>
                <a:lnTo>
                  <a:pt x="3437726" y="0"/>
                </a:lnTo>
                <a:lnTo>
                  <a:pt x="3437726" y="3179897"/>
                </a:lnTo>
                <a:lnTo>
                  <a:pt x="0" y="3179897"/>
                </a:lnTo>
                <a:lnTo>
                  <a:pt x="0" y="0"/>
                </a:lnTo>
                <a:close/>
              </a:path>
            </a:pathLst>
          </a:custGeom>
          <a:blipFill>
            <a:blip r:embed="rId16"/>
            <a:stretch>
              <a:fillRect l="0" t="0" r="0" b="0"/>
            </a:stretch>
          </a:blipFill>
        </p:spPr>
      </p:sp>
      <p:sp>
        <p:nvSpPr>
          <p:cNvPr name="Freeform 15" id="15"/>
          <p:cNvSpPr/>
          <p:nvPr/>
        </p:nvSpPr>
        <p:spPr>
          <a:xfrm flipH="false" flipV="false" rot="-2157775">
            <a:off x="16883288" y="950877"/>
            <a:ext cx="2411771" cy="2288167"/>
          </a:xfrm>
          <a:custGeom>
            <a:avLst/>
            <a:gdLst/>
            <a:ahLst/>
            <a:cxnLst/>
            <a:rect r="r" b="b" t="t" l="l"/>
            <a:pathLst>
              <a:path h="2288167" w="2411771">
                <a:moveTo>
                  <a:pt x="0" y="0"/>
                </a:moveTo>
                <a:lnTo>
                  <a:pt x="2411770" y="0"/>
                </a:lnTo>
                <a:lnTo>
                  <a:pt x="2411770" y="2288167"/>
                </a:lnTo>
                <a:lnTo>
                  <a:pt x="0" y="2288167"/>
                </a:lnTo>
                <a:lnTo>
                  <a:pt x="0" y="0"/>
                </a:lnTo>
                <a:close/>
              </a:path>
            </a:pathLst>
          </a:custGeom>
          <a:blipFill>
            <a:blip r:embed="rId17"/>
            <a:stretch>
              <a:fillRect l="0" t="0" r="0" b="0"/>
            </a:stretch>
          </a:blipFill>
        </p:spPr>
      </p:sp>
      <p:sp>
        <p:nvSpPr>
          <p:cNvPr name="Freeform 16" id="16"/>
          <p:cNvSpPr/>
          <p:nvPr/>
        </p:nvSpPr>
        <p:spPr>
          <a:xfrm flipH="true" flipV="false" rot="0">
            <a:off x="16015967" y="467577"/>
            <a:ext cx="1395074" cy="1122371"/>
          </a:xfrm>
          <a:custGeom>
            <a:avLst/>
            <a:gdLst/>
            <a:ahLst/>
            <a:cxnLst/>
            <a:rect r="r" b="b" t="t" l="l"/>
            <a:pathLst>
              <a:path h="1122371" w="1395074">
                <a:moveTo>
                  <a:pt x="1395074" y="0"/>
                </a:moveTo>
                <a:lnTo>
                  <a:pt x="0" y="0"/>
                </a:lnTo>
                <a:lnTo>
                  <a:pt x="0" y="1122371"/>
                </a:lnTo>
                <a:lnTo>
                  <a:pt x="1395074" y="1122371"/>
                </a:lnTo>
                <a:lnTo>
                  <a:pt x="1395074"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nvGrpSpPr>
          <p:cNvPr name="Group 17" id="17"/>
          <p:cNvGrpSpPr/>
          <p:nvPr/>
        </p:nvGrpSpPr>
        <p:grpSpPr>
          <a:xfrm rot="-169978">
            <a:off x="11648797" y="914994"/>
            <a:ext cx="3746689" cy="2547360"/>
            <a:chOff x="0" y="0"/>
            <a:chExt cx="986782" cy="670910"/>
          </a:xfrm>
        </p:grpSpPr>
        <p:sp>
          <p:nvSpPr>
            <p:cNvPr name="Freeform 18" id="18"/>
            <p:cNvSpPr/>
            <p:nvPr/>
          </p:nvSpPr>
          <p:spPr>
            <a:xfrm flipH="false" flipV="false" rot="0">
              <a:off x="0" y="0"/>
              <a:ext cx="986782" cy="670910"/>
            </a:xfrm>
            <a:custGeom>
              <a:avLst/>
              <a:gdLst/>
              <a:ahLst/>
              <a:cxnLst/>
              <a:rect r="r" b="b" t="t" l="l"/>
              <a:pathLst>
                <a:path h="670910" w="986782">
                  <a:moveTo>
                    <a:pt x="0" y="0"/>
                  </a:moveTo>
                  <a:lnTo>
                    <a:pt x="986782" y="0"/>
                  </a:lnTo>
                  <a:lnTo>
                    <a:pt x="986782" y="670910"/>
                  </a:lnTo>
                  <a:lnTo>
                    <a:pt x="0" y="670910"/>
                  </a:lnTo>
                  <a:close/>
                </a:path>
              </a:pathLst>
            </a:custGeom>
            <a:solidFill>
              <a:srgbClr val="000000">
                <a:alpha val="0"/>
              </a:srgbClr>
            </a:solidFill>
            <a:ln w="85725" cap="sq">
              <a:solidFill>
                <a:srgbClr val="FFFFFF"/>
              </a:solidFill>
              <a:prstDash val="solid"/>
              <a:miter/>
            </a:ln>
          </p:spPr>
        </p:sp>
        <p:sp>
          <p:nvSpPr>
            <p:cNvPr name="TextBox 19" id="19"/>
            <p:cNvSpPr txBox="true"/>
            <p:nvPr/>
          </p:nvSpPr>
          <p:spPr>
            <a:xfrm>
              <a:off x="0" y="28575"/>
              <a:ext cx="986782" cy="642335"/>
            </a:xfrm>
            <a:prstGeom prst="rect">
              <a:avLst/>
            </a:prstGeom>
          </p:spPr>
          <p:txBody>
            <a:bodyPr anchor="ctr" rtlCol="false" tIns="50800" lIns="50800" bIns="50800" rIns="50800"/>
            <a:lstStyle/>
            <a:p>
              <a:pPr algn="ctr">
                <a:lnSpc>
                  <a:spcPts val="1842"/>
                </a:lnSpc>
              </a:pPr>
            </a:p>
          </p:txBody>
        </p:sp>
      </p:grpSp>
      <p:sp>
        <p:nvSpPr>
          <p:cNvPr name="TextBox 20" id="20"/>
          <p:cNvSpPr txBox="true"/>
          <p:nvPr/>
        </p:nvSpPr>
        <p:spPr>
          <a:xfrm rot="-169381">
            <a:off x="11682414" y="933446"/>
            <a:ext cx="3741868" cy="2548512"/>
          </a:xfrm>
          <a:prstGeom prst="rect">
            <a:avLst/>
          </a:prstGeom>
        </p:spPr>
        <p:txBody>
          <a:bodyPr anchor="t" rtlCol="false" tIns="0" lIns="0" bIns="0" rIns="0">
            <a:spAutoFit/>
          </a:bodyPr>
          <a:lstStyle/>
          <a:p>
            <a:pPr algn="ctr" marL="0" indent="0" lvl="0">
              <a:lnSpc>
                <a:spcPts val="8613"/>
              </a:lnSpc>
            </a:pPr>
            <a:r>
              <a:rPr lang="en-US" sz="9900" spc="-198">
                <a:solidFill>
                  <a:srgbClr val="FFFFFF"/>
                </a:solidFill>
                <a:latin typeface="Rustic Printed Stamp"/>
                <a:ea typeface="Rustic Printed Stamp"/>
                <a:cs typeface="Rustic Printed Stamp"/>
                <a:sym typeface="Rustic Printed Stamp"/>
              </a:rPr>
              <a:t>SIMPLY STATED</a:t>
            </a:r>
          </a:p>
        </p:txBody>
      </p:sp>
      <p:sp>
        <p:nvSpPr>
          <p:cNvPr name="TextBox 21" id="21"/>
          <p:cNvSpPr txBox="true"/>
          <p:nvPr/>
        </p:nvSpPr>
        <p:spPr>
          <a:xfrm rot="0">
            <a:off x="1041254" y="2516124"/>
            <a:ext cx="8253047" cy="5908704"/>
          </a:xfrm>
          <a:prstGeom prst="rect">
            <a:avLst/>
          </a:prstGeom>
        </p:spPr>
        <p:txBody>
          <a:bodyPr anchor="t" rtlCol="false" tIns="0" lIns="0" bIns="0" rIns="0">
            <a:spAutoFit/>
          </a:bodyPr>
          <a:lstStyle/>
          <a:p>
            <a:pPr algn="ctr">
              <a:lnSpc>
                <a:spcPts val="3018"/>
              </a:lnSpc>
            </a:pPr>
            <a:r>
              <a:rPr lang="en-US" sz="3354">
                <a:solidFill>
                  <a:srgbClr val="364E59"/>
                </a:solidFill>
                <a:latin typeface="KG Primary Penmanship"/>
                <a:ea typeface="KG Primary Penmanship"/>
                <a:cs typeface="KG Primary Penmanship"/>
                <a:sym typeface="KG Primary Penmanship"/>
              </a:rPr>
              <a:t>hab·​i·​tat </a:t>
            </a:r>
            <a:r>
              <a:rPr lang="en-US" sz="3354" u="sng">
                <a:solidFill>
                  <a:srgbClr val="364E59"/>
                </a:solidFill>
                <a:latin typeface="KG Primary Penmanship"/>
                <a:ea typeface="KG Primary Penmanship"/>
                <a:cs typeface="KG Primary Penmanship"/>
                <a:sym typeface="KG Primary Penmanship"/>
                <a:hlinkClick r:id="rId18" tooltip="https://www.merriam-webster.com/dictionary/habitat?pronunciation&amp;lang=en_us&amp;dir=h&amp;file=habita08"/>
              </a:rPr>
              <a:t>ˈha-bə-ˌtat </a:t>
            </a:r>
          </a:p>
          <a:p>
            <a:pPr algn="ctr">
              <a:lnSpc>
                <a:spcPts val="3018"/>
              </a:lnSpc>
            </a:pPr>
          </a:p>
          <a:p>
            <a:pPr algn="l">
              <a:lnSpc>
                <a:spcPts val="3018"/>
              </a:lnSpc>
            </a:pPr>
            <a:r>
              <a:rPr lang="en-US" sz="3354">
                <a:solidFill>
                  <a:srgbClr val="364E59"/>
                </a:solidFill>
                <a:latin typeface="KG Primary Penmanship"/>
                <a:ea typeface="KG Primary Penmanship"/>
                <a:cs typeface="KG Primary Penmanship"/>
                <a:sym typeface="KG Primary Penmanship"/>
              </a:rPr>
              <a:t>1: </a:t>
            </a:r>
            <a:r>
              <a:rPr lang="en-US" sz="3354">
                <a:solidFill>
                  <a:srgbClr val="364E59"/>
                </a:solidFill>
                <a:latin typeface="KG Primary Penmanship"/>
                <a:ea typeface="KG Primary Penmanship"/>
                <a:cs typeface="KG Primary Penmanship"/>
                <a:sym typeface="KG Primary Penmanship"/>
              </a:rPr>
              <a:t>a: the place or environment here a plant or animal naturally or normally lives and grows</a:t>
            </a:r>
          </a:p>
          <a:p>
            <a:pPr algn="l">
              <a:lnSpc>
                <a:spcPts val="3018"/>
              </a:lnSpc>
            </a:pPr>
          </a:p>
          <a:p>
            <a:pPr algn="l">
              <a:lnSpc>
                <a:spcPts val="953"/>
              </a:lnSpc>
            </a:pPr>
          </a:p>
          <a:p>
            <a:pPr algn="l">
              <a:lnSpc>
                <a:spcPts val="794"/>
              </a:lnSpc>
            </a:pPr>
          </a:p>
          <a:p>
            <a:pPr algn="l">
              <a:lnSpc>
                <a:spcPts val="3018"/>
              </a:lnSpc>
            </a:pPr>
            <a:r>
              <a:rPr lang="en-US" sz="3354">
                <a:solidFill>
                  <a:srgbClr val="364E59"/>
                </a:solidFill>
                <a:latin typeface="KG Primary Penmanship"/>
                <a:ea typeface="KG Primary Penmanship"/>
                <a:cs typeface="KG Primary Penmanship"/>
                <a:sym typeface="KG Primary Penmanship"/>
              </a:rPr>
              <a:t>  </a:t>
            </a:r>
            <a:r>
              <a:rPr lang="en-US" sz="3354">
                <a:solidFill>
                  <a:srgbClr val="364E59"/>
                </a:solidFill>
                <a:latin typeface="KG Primary Penmanship"/>
                <a:ea typeface="KG Primary Penmanship"/>
                <a:cs typeface="KG Primary Penmanship"/>
                <a:sym typeface="KG Primary Penmanship"/>
              </a:rPr>
              <a:t>b: the typical place of residence of a person or a group. </a:t>
            </a:r>
          </a:p>
          <a:p>
            <a:pPr algn="l">
              <a:lnSpc>
                <a:spcPts val="3018"/>
              </a:lnSpc>
            </a:pPr>
          </a:p>
          <a:p>
            <a:pPr algn="l">
              <a:lnSpc>
                <a:spcPts val="953"/>
              </a:lnSpc>
            </a:pPr>
          </a:p>
          <a:p>
            <a:pPr algn="l">
              <a:lnSpc>
                <a:spcPts val="3018"/>
              </a:lnSpc>
            </a:pPr>
            <a:r>
              <a:rPr lang="en-US" sz="3354">
                <a:solidFill>
                  <a:srgbClr val="364E59"/>
                </a:solidFill>
                <a:latin typeface="KG Primary Penmanship"/>
                <a:ea typeface="KG Primary Penmanship"/>
                <a:cs typeface="KG Primary Penmanship"/>
                <a:sym typeface="KG Primary Penmanship"/>
              </a:rPr>
              <a:t>  </a:t>
            </a:r>
            <a:r>
              <a:rPr lang="en-US" sz="3354">
                <a:solidFill>
                  <a:srgbClr val="364E59"/>
                </a:solidFill>
                <a:latin typeface="KG Primary Penmanship"/>
                <a:ea typeface="KG Primary Penmanship"/>
                <a:cs typeface="KG Primary Penmanship"/>
                <a:sym typeface="KG Primary Penmanship"/>
              </a:rPr>
              <a:t>c: a housing for a controlled physical environment in which people can live under surrounding inhospitable conditions.</a:t>
            </a:r>
          </a:p>
          <a:p>
            <a:pPr algn="l">
              <a:lnSpc>
                <a:spcPts val="1082"/>
              </a:lnSpc>
            </a:pPr>
          </a:p>
          <a:p>
            <a:pPr algn="l">
              <a:lnSpc>
                <a:spcPts val="2165"/>
              </a:lnSpc>
            </a:pPr>
            <a:r>
              <a:rPr lang="en-US" sz="2406">
                <a:solidFill>
                  <a:srgbClr val="364E59"/>
                </a:solidFill>
                <a:latin typeface="KG Primary Penmanship"/>
                <a:ea typeface="KG Primary Penmanship"/>
                <a:cs typeface="KG Primary Penmanship"/>
                <a:sym typeface="KG Primary Penmanship"/>
              </a:rPr>
              <a:t>These habitats are engineered to provide essential life-support systems such as air, water, and temperature regulation, allowing people to function in environments where natural conditions would be unsuitable for human habitation.</a:t>
            </a:r>
          </a:p>
          <a:p>
            <a:pPr algn="l">
              <a:lnSpc>
                <a:spcPts val="3018"/>
              </a:lnSpc>
            </a:pPr>
          </a:p>
          <a:p>
            <a:pPr algn="l">
              <a:lnSpc>
                <a:spcPts val="3018"/>
              </a:lnSpc>
            </a:pPr>
            <a:r>
              <a:rPr lang="en-US" sz="3354">
                <a:solidFill>
                  <a:srgbClr val="364E59"/>
                </a:solidFill>
                <a:latin typeface="KG Primary Penmanship"/>
                <a:ea typeface="KG Primary Penmanship"/>
                <a:cs typeface="KG Primary Penmanship"/>
                <a:sym typeface="KG Primary Penmanship"/>
              </a:rPr>
              <a:t>2: T</a:t>
            </a:r>
            <a:r>
              <a:rPr lang="en-US" sz="3354">
                <a:solidFill>
                  <a:srgbClr val="364E59"/>
                </a:solidFill>
                <a:latin typeface="KG Primary Penmanship"/>
                <a:ea typeface="KG Primary Penmanship"/>
                <a:cs typeface="KG Primary Penmanship"/>
                <a:sym typeface="KG Primary Penmanship"/>
              </a:rPr>
              <a:t>he place where something is commonly found. </a:t>
            </a:r>
          </a:p>
        </p:txBody>
      </p:sp>
      <p:sp>
        <p:nvSpPr>
          <p:cNvPr name="TextBox 22" id="22"/>
          <p:cNvSpPr txBox="true"/>
          <p:nvPr/>
        </p:nvSpPr>
        <p:spPr>
          <a:xfrm rot="0">
            <a:off x="2912416" y="1384384"/>
            <a:ext cx="4510724" cy="1158206"/>
          </a:xfrm>
          <a:prstGeom prst="rect">
            <a:avLst/>
          </a:prstGeom>
        </p:spPr>
        <p:txBody>
          <a:bodyPr anchor="t" rtlCol="false" tIns="0" lIns="0" bIns="0" rIns="0">
            <a:spAutoFit/>
          </a:bodyPr>
          <a:lstStyle/>
          <a:p>
            <a:pPr algn="ctr" marL="0" indent="0" lvl="0">
              <a:lnSpc>
                <a:spcPts val="8822"/>
              </a:lnSpc>
              <a:spcBef>
                <a:spcPct val="0"/>
              </a:spcBef>
            </a:pPr>
            <a:r>
              <a:rPr lang="en-US" sz="8020" spc="-160">
                <a:solidFill>
                  <a:srgbClr val="364E59"/>
                </a:solidFill>
                <a:latin typeface="KG Primary Penmanship"/>
                <a:ea typeface="KG Primary Penmanship"/>
                <a:cs typeface="KG Primary Penmanship"/>
                <a:sym typeface="KG Primary Penmanship"/>
              </a:rPr>
              <a:t>HABITAT</a:t>
            </a:r>
          </a:p>
        </p:txBody>
      </p:sp>
      <p:sp>
        <p:nvSpPr>
          <p:cNvPr name="TextBox 23" id="23"/>
          <p:cNvSpPr txBox="true"/>
          <p:nvPr/>
        </p:nvSpPr>
        <p:spPr>
          <a:xfrm rot="-1502974">
            <a:off x="1347804" y="893130"/>
            <a:ext cx="3479041" cy="957996"/>
          </a:xfrm>
          <a:prstGeom prst="rect">
            <a:avLst/>
          </a:prstGeom>
        </p:spPr>
        <p:txBody>
          <a:bodyPr anchor="t" rtlCol="false" tIns="0" lIns="0" bIns="0" rIns="0">
            <a:spAutoFit/>
          </a:bodyPr>
          <a:lstStyle/>
          <a:p>
            <a:pPr algn="ctr" marL="0" indent="0" lvl="0">
              <a:lnSpc>
                <a:spcPts val="5088"/>
              </a:lnSpc>
              <a:spcBef>
                <a:spcPct val="0"/>
              </a:spcBef>
            </a:pPr>
            <a:r>
              <a:rPr lang="en-US" sz="4625" spc="-92">
                <a:solidFill>
                  <a:srgbClr val="364E59"/>
                </a:solidFill>
                <a:latin typeface="KG Primary Penmanship"/>
                <a:ea typeface="KG Primary Penmanship"/>
                <a:cs typeface="KG Primary Penmanship"/>
                <a:sym typeface="KG Primary Penmanship"/>
              </a:rPr>
              <a:t>Word of the Day!</a:t>
            </a:r>
          </a:p>
        </p:txBody>
      </p:sp>
      <p:sp>
        <p:nvSpPr>
          <p:cNvPr name="TextBox 24" id="24"/>
          <p:cNvSpPr txBox="true"/>
          <p:nvPr/>
        </p:nvSpPr>
        <p:spPr>
          <a:xfrm rot="0">
            <a:off x="3187271" y="9790345"/>
            <a:ext cx="2695873" cy="361023"/>
          </a:xfrm>
          <a:prstGeom prst="rect">
            <a:avLst/>
          </a:prstGeom>
        </p:spPr>
        <p:txBody>
          <a:bodyPr anchor="t" rtlCol="false" tIns="0" lIns="0" bIns="0" rIns="0">
            <a:spAutoFit/>
          </a:bodyPr>
          <a:lstStyle/>
          <a:p>
            <a:pPr algn="ctr">
              <a:lnSpc>
                <a:spcPts val="885"/>
              </a:lnSpc>
            </a:pPr>
            <a:r>
              <a:rPr lang="en-US" sz="1770">
                <a:solidFill>
                  <a:srgbClr val="364E59"/>
                </a:solidFill>
                <a:latin typeface="KG Primary Penmanship"/>
                <a:ea typeface="KG Primary Penmanship"/>
                <a:cs typeface="KG Primary Penmanship"/>
                <a:sym typeface="KG Primary Penmanship"/>
              </a:rPr>
              <a:t>Word of the day definition source: </a:t>
            </a:r>
          </a:p>
          <a:p>
            <a:pPr algn="ctr">
              <a:lnSpc>
                <a:spcPts val="2479"/>
              </a:lnSpc>
              <a:spcBef>
                <a:spcPct val="0"/>
              </a:spcBef>
            </a:pPr>
            <a:r>
              <a:rPr lang="en-US" sz="1770">
                <a:solidFill>
                  <a:srgbClr val="364E59"/>
                </a:solidFill>
                <a:latin typeface="KG Primary Penmanship"/>
                <a:ea typeface="KG Primary Penmanship"/>
                <a:cs typeface="KG Primary Penmanship"/>
                <a:sym typeface="KG Primary Penmanship"/>
              </a:rPr>
              <a:t>merriam-webster.com</a:t>
            </a:r>
          </a:p>
        </p:txBody>
      </p:sp>
      <p:sp>
        <p:nvSpPr>
          <p:cNvPr name="TextBox 25" id="25"/>
          <p:cNvSpPr txBox="true"/>
          <p:nvPr/>
        </p:nvSpPr>
        <p:spPr>
          <a:xfrm rot="0">
            <a:off x="16178396" y="759123"/>
            <a:ext cx="1005882" cy="678822"/>
          </a:xfrm>
          <a:prstGeom prst="rect">
            <a:avLst/>
          </a:prstGeom>
        </p:spPr>
        <p:txBody>
          <a:bodyPr anchor="t" rtlCol="false" tIns="0" lIns="0" bIns="0" rIns="0">
            <a:spAutoFit/>
          </a:bodyPr>
          <a:lstStyle/>
          <a:p>
            <a:pPr algn="ctr">
              <a:lnSpc>
                <a:spcPts val="1302"/>
              </a:lnSpc>
            </a:pPr>
            <a:r>
              <a:rPr lang="en-US" sz="1447">
                <a:solidFill>
                  <a:srgbClr val="364E59"/>
                </a:solidFill>
                <a:latin typeface="KG Primary Penmanship"/>
                <a:ea typeface="KG Primary Penmanship"/>
                <a:cs typeface="KG Primary Penmanship"/>
                <a:sym typeface="KG Primary Penmanship"/>
              </a:rPr>
              <a:t>“Shared habitat, but I’m staying up high for safety!”</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557A8B"/>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3810000" y="-4339167"/>
            <a:ext cx="10668000" cy="18965333"/>
          </a:xfrm>
          <a:custGeom>
            <a:avLst/>
            <a:gdLst/>
            <a:ahLst/>
            <a:cxnLst/>
            <a:rect r="r" b="b" t="t" l="l"/>
            <a:pathLst>
              <a:path h="18965333" w="10668000">
                <a:moveTo>
                  <a:pt x="0" y="0"/>
                </a:moveTo>
                <a:lnTo>
                  <a:pt x="10668000" y="0"/>
                </a:lnTo>
                <a:lnTo>
                  <a:pt x="10668000" y="18965334"/>
                </a:lnTo>
                <a:lnTo>
                  <a:pt x="0" y="18965334"/>
                </a:lnTo>
                <a:lnTo>
                  <a:pt x="0" y="0"/>
                </a:lnTo>
                <a:close/>
              </a:path>
            </a:pathLst>
          </a:custGeom>
          <a:blipFill>
            <a:blip r:embed="rId2"/>
            <a:stretch>
              <a:fillRect l="0" t="0" r="0" b="0"/>
            </a:stretch>
          </a:blipFill>
        </p:spPr>
      </p:sp>
      <p:grpSp>
        <p:nvGrpSpPr>
          <p:cNvPr name="Group 3" id="3"/>
          <p:cNvGrpSpPr>
            <a:grpSpLocks noChangeAspect="true"/>
          </p:cNvGrpSpPr>
          <p:nvPr/>
        </p:nvGrpSpPr>
        <p:grpSpPr>
          <a:xfrm rot="-178643">
            <a:off x="1085928" y="3944826"/>
            <a:ext cx="6818504" cy="4722445"/>
            <a:chOff x="0" y="0"/>
            <a:chExt cx="3429000" cy="2374900"/>
          </a:xfrm>
        </p:grpSpPr>
        <p:sp>
          <p:nvSpPr>
            <p:cNvPr name="Freeform 4" id="4"/>
            <p:cNvSpPr/>
            <p:nvPr/>
          </p:nvSpPr>
          <p:spPr>
            <a:xfrm flipH="false" flipV="false" rot="0">
              <a:off x="50800" y="76200"/>
              <a:ext cx="3340100" cy="2235200"/>
            </a:xfrm>
            <a:custGeom>
              <a:avLst/>
              <a:gdLst/>
              <a:ahLst/>
              <a:cxnLst/>
              <a:rect r="r" b="b" t="t" l="l"/>
              <a:pathLst>
                <a:path h="2235200" w="33401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l="0" t="-89" r="0" b="-89"/>
              </a:stretch>
            </a:blipFill>
          </p:spPr>
        </p:sp>
        <p:sp>
          <p:nvSpPr>
            <p:cNvPr name="Freeform 5" id="5"/>
            <p:cNvSpPr/>
            <p:nvPr/>
          </p:nvSpPr>
          <p:spPr>
            <a:xfrm flipH="false" flipV="false" rot="0">
              <a:off x="0" y="0"/>
              <a:ext cx="3429000" cy="2374900"/>
            </a:xfrm>
            <a:custGeom>
              <a:avLst/>
              <a:gdLst/>
              <a:ahLst/>
              <a:cxnLst/>
              <a:rect r="r" b="b" t="t" l="l"/>
              <a:pathLst>
                <a:path h="2374900" w="34290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name="Group 6" id="6"/>
          <p:cNvGrpSpPr>
            <a:grpSpLocks noChangeAspect="true"/>
          </p:cNvGrpSpPr>
          <p:nvPr/>
        </p:nvGrpSpPr>
        <p:grpSpPr>
          <a:xfrm rot="734388">
            <a:off x="10085278" y="3945763"/>
            <a:ext cx="6623460" cy="4587359"/>
            <a:chOff x="0" y="0"/>
            <a:chExt cx="3429000" cy="2374900"/>
          </a:xfrm>
        </p:grpSpPr>
        <p:sp>
          <p:nvSpPr>
            <p:cNvPr name="Freeform 7" id="7"/>
            <p:cNvSpPr/>
            <p:nvPr/>
          </p:nvSpPr>
          <p:spPr>
            <a:xfrm flipH="false" flipV="false" rot="0">
              <a:off x="50800" y="76200"/>
              <a:ext cx="3340100" cy="2235200"/>
            </a:xfrm>
            <a:custGeom>
              <a:avLst/>
              <a:gdLst/>
              <a:ahLst/>
              <a:cxnLst/>
              <a:rect r="r" b="b" t="t" l="l"/>
              <a:pathLst>
                <a:path h="2235200" w="33401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l="0" t="-278" r="0" b="-278"/>
              </a:stretch>
            </a:blipFill>
          </p:spPr>
        </p:sp>
        <p:sp>
          <p:nvSpPr>
            <p:cNvPr name="Freeform 8" id="8"/>
            <p:cNvSpPr/>
            <p:nvPr/>
          </p:nvSpPr>
          <p:spPr>
            <a:xfrm flipH="false" flipV="false" rot="0">
              <a:off x="0" y="0"/>
              <a:ext cx="3429000" cy="2374900"/>
            </a:xfrm>
            <a:custGeom>
              <a:avLst/>
              <a:gdLst/>
              <a:ahLst/>
              <a:cxnLst/>
              <a:rect r="r" b="b" t="t" l="l"/>
              <a:pathLst>
                <a:path h="2374900" w="34290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name="Group 9" id="9"/>
          <p:cNvGrpSpPr/>
          <p:nvPr/>
        </p:nvGrpSpPr>
        <p:grpSpPr>
          <a:xfrm rot="0">
            <a:off x="817881" y="263884"/>
            <a:ext cx="16652238" cy="3383508"/>
            <a:chOff x="0" y="0"/>
            <a:chExt cx="1842522" cy="374375"/>
          </a:xfrm>
        </p:grpSpPr>
        <p:sp>
          <p:nvSpPr>
            <p:cNvPr name="Freeform 10" id="10"/>
            <p:cNvSpPr/>
            <p:nvPr/>
          </p:nvSpPr>
          <p:spPr>
            <a:xfrm flipH="false" flipV="false" rot="0">
              <a:off x="0" y="0"/>
              <a:ext cx="1842522" cy="374375"/>
            </a:xfrm>
            <a:custGeom>
              <a:avLst/>
              <a:gdLst/>
              <a:ahLst/>
              <a:cxnLst/>
              <a:rect r="r" b="b" t="t" l="l"/>
              <a:pathLst>
                <a:path h="374375" w="1842522">
                  <a:moveTo>
                    <a:pt x="13948" y="0"/>
                  </a:moveTo>
                  <a:lnTo>
                    <a:pt x="1828575" y="0"/>
                  </a:lnTo>
                  <a:cubicBezTo>
                    <a:pt x="1836278" y="0"/>
                    <a:pt x="1842522" y="6245"/>
                    <a:pt x="1842522" y="13948"/>
                  </a:cubicBezTo>
                  <a:lnTo>
                    <a:pt x="1842522" y="360428"/>
                  </a:lnTo>
                  <a:cubicBezTo>
                    <a:pt x="1842522" y="364127"/>
                    <a:pt x="1841053" y="367675"/>
                    <a:pt x="1838437" y="370290"/>
                  </a:cubicBezTo>
                  <a:cubicBezTo>
                    <a:pt x="1835822" y="372906"/>
                    <a:pt x="1832274" y="374375"/>
                    <a:pt x="1828575" y="374375"/>
                  </a:cubicBezTo>
                  <a:lnTo>
                    <a:pt x="13948" y="374375"/>
                  </a:lnTo>
                  <a:cubicBezTo>
                    <a:pt x="6245" y="374375"/>
                    <a:pt x="0" y="368131"/>
                    <a:pt x="0" y="360428"/>
                  </a:cubicBezTo>
                  <a:lnTo>
                    <a:pt x="0" y="13948"/>
                  </a:lnTo>
                  <a:cubicBezTo>
                    <a:pt x="0" y="6245"/>
                    <a:pt x="6245" y="0"/>
                    <a:pt x="13948" y="0"/>
                  </a:cubicBezTo>
                  <a:close/>
                </a:path>
              </a:pathLst>
            </a:custGeom>
            <a:solidFill>
              <a:srgbClr val="EBE3D8"/>
            </a:solidFill>
          </p:spPr>
        </p:sp>
        <p:sp>
          <p:nvSpPr>
            <p:cNvPr name="TextBox 11" id="11"/>
            <p:cNvSpPr txBox="true"/>
            <p:nvPr/>
          </p:nvSpPr>
          <p:spPr>
            <a:xfrm>
              <a:off x="0" y="95250"/>
              <a:ext cx="1842522" cy="279125"/>
            </a:xfrm>
            <a:prstGeom prst="rect">
              <a:avLst/>
            </a:prstGeom>
          </p:spPr>
          <p:txBody>
            <a:bodyPr anchor="ctr" rtlCol="false" tIns="50800" lIns="50800" bIns="50800" rIns="50800"/>
            <a:lstStyle/>
            <a:p>
              <a:pPr algn="ctr">
                <a:lnSpc>
                  <a:spcPts val="3420"/>
                </a:lnSpc>
              </a:pPr>
            </a:p>
          </p:txBody>
        </p:sp>
      </p:grpSp>
      <p:sp>
        <p:nvSpPr>
          <p:cNvPr name="TextBox 12" id="12"/>
          <p:cNvSpPr txBox="true"/>
          <p:nvPr/>
        </p:nvSpPr>
        <p:spPr>
          <a:xfrm rot="0">
            <a:off x="9216090" y="9000982"/>
            <a:ext cx="7903638" cy="806259"/>
          </a:xfrm>
          <a:prstGeom prst="rect">
            <a:avLst/>
          </a:prstGeom>
        </p:spPr>
        <p:txBody>
          <a:bodyPr anchor="t" rtlCol="false" tIns="0" lIns="0" bIns="0" rIns="0">
            <a:spAutoFit/>
          </a:bodyPr>
          <a:lstStyle/>
          <a:p>
            <a:pPr algn="ctr" marL="0" indent="0" lvl="0">
              <a:lnSpc>
                <a:spcPts val="5808"/>
              </a:lnSpc>
              <a:spcBef>
                <a:spcPct val="0"/>
              </a:spcBef>
            </a:pPr>
            <a:r>
              <a:rPr lang="en-US" sz="6453">
                <a:solidFill>
                  <a:srgbClr val="000000"/>
                </a:solidFill>
                <a:latin typeface="KG Primary Penmanship"/>
                <a:ea typeface="KG Primary Penmanship"/>
                <a:cs typeface="KG Primary Penmanship"/>
                <a:sym typeface="KG Primary Penmanship"/>
              </a:rPr>
              <a:t>TERRESTRIAL</a:t>
            </a:r>
          </a:p>
        </p:txBody>
      </p:sp>
      <p:sp>
        <p:nvSpPr>
          <p:cNvPr name="TextBox 13" id="13"/>
          <p:cNvSpPr txBox="true"/>
          <p:nvPr/>
        </p:nvSpPr>
        <p:spPr>
          <a:xfrm rot="0">
            <a:off x="340932" y="9029557"/>
            <a:ext cx="8803068" cy="888947"/>
          </a:xfrm>
          <a:prstGeom prst="rect">
            <a:avLst/>
          </a:prstGeom>
        </p:spPr>
        <p:txBody>
          <a:bodyPr anchor="t" rtlCol="false" tIns="0" lIns="0" bIns="0" rIns="0">
            <a:spAutoFit/>
          </a:bodyPr>
          <a:lstStyle/>
          <a:p>
            <a:pPr algn="ctr" marL="0" indent="0" lvl="0">
              <a:lnSpc>
                <a:spcPts val="6469"/>
              </a:lnSpc>
              <a:spcBef>
                <a:spcPct val="0"/>
              </a:spcBef>
            </a:pPr>
            <a:r>
              <a:rPr lang="en-US" sz="7188">
                <a:solidFill>
                  <a:srgbClr val="000000"/>
                </a:solidFill>
                <a:latin typeface="KG Primary Penmanship"/>
                <a:ea typeface="KG Primary Penmanship"/>
                <a:cs typeface="KG Primary Penmanship"/>
                <a:sym typeface="KG Primary Penmanship"/>
              </a:rPr>
              <a:t>AQUATIC</a:t>
            </a:r>
          </a:p>
        </p:txBody>
      </p:sp>
      <p:sp>
        <p:nvSpPr>
          <p:cNvPr name="TextBox 14" id="14"/>
          <p:cNvSpPr txBox="true"/>
          <p:nvPr/>
        </p:nvSpPr>
        <p:spPr>
          <a:xfrm rot="0">
            <a:off x="1168273" y="366768"/>
            <a:ext cx="15951454" cy="3001918"/>
          </a:xfrm>
          <a:prstGeom prst="rect">
            <a:avLst/>
          </a:prstGeom>
        </p:spPr>
        <p:txBody>
          <a:bodyPr anchor="t" rtlCol="false" tIns="0" lIns="0" bIns="0" rIns="0">
            <a:spAutoFit/>
          </a:bodyPr>
          <a:lstStyle/>
          <a:p>
            <a:pPr algn="ctr">
              <a:lnSpc>
                <a:spcPts val="4355"/>
              </a:lnSpc>
            </a:pPr>
            <a:r>
              <a:rPr lang="en-US" sz="3599">
                <a:solidFill>
                  <a:srgbClr val="000000"/>
                </a:solidFill>
                <a:latin typeface="KG Primary Penmanship"/>
                <a:ea typeface="KG Primary Penmanship"/>
                <a:cs typeface="KG Primary Penmanship"/>
                <a:sym typeface="KG Primary Penmanship"/>
              </a:rPr>
              <a:t>THERE ARE TWO BROAD HABITAT CATEGORIES: </a:t>
            </a:r>
          </a:p>
          <a:p>
            <a:pPr algn="ctr">
              <a:lnSpc>
                <a:spcPts val="9680"/>
              </a:lnSpc>
            </a:pPr>
            <a:r>
              <a:rPr lang="en-US" sz="8000">
                <a:solidFill>
                  <a:srgbClr val="000000"/>
                </a:solidFill>
                <a:latin typeface="KG Primary Penmanship"/>
                <a:ea typeface="KG Primary Penmanship"/>
                <a:cs typeface="KG Primary Penmanship"/>
                <a:sym typeface="KG Primary Penmanship"/>
              </a:rPr>
              <a:t>AQUATIC and TERRESTRIAL</a:t>
            </a:r>
          </a:p>
          <a:p>
            <a:pPr algn="just">
              <a:lnSpc>
                <a:spcPts val="4822"/>
              </a:lnSpc>
            </a:pPr>
            <a:r>
              <a:rPr lang="en-US" sz="3985">
                <a:solidFill>
                  <a:srgbClr val="000000"/>
                </a:solidFill>
                <a:latin typeface="KG Primary Penmanship"/>
                <a:ea typeface="KG Primary Penmanship"/>
                <a:cs typeface="KG Primary Penmanship"/>
                <a:sym typeface="KG Primary Penmanship"/>
              </a:rPr>
              <a:t>Aquatic habitats are found in water, like oceans and lakes, while terrestrial habitats are on land, like forests and deserts.  </a:t>
            </a:r>
            <a:r>
              <a:rPr lang="en-US" sz="3985">
                <a:solidFill>
                  <a:srgbClr val="000000"/>
                </a:solidFill>
                <a:latin typeface="KG Primary Penmanship"/>
                <a:ea typeface="KG Primary Penmanship"/>
                <a:cs typeface="KG Primary Penmanship"/>
                <a:sym typeface="KG Primary Penmanship"/>
              </a:rPr>
              <a:t>Each has unique features that support different kinds of life.</a:t>
            </a:r>
          </a:p>
        </p:txBody>
      </p:sp>
      <p:grpSp>
        <p:nvGrpSpPr>
          <p:cNvPr name="Group 15" id="15"/>
          <p:cNvGrpSpPr>
            <a:grpSpLocks noChangeAspect="true"/>
          </p:cNvGrpSpPr>
          <p:nvPr/>
        </p:nvGrpSpPr>
        <p:grpSpPr>
          <a:xfrm rot="385386">
            <a:off x="14953249" y="7286643"/>
            <a:ext cx="2539624" cy="1758925"/>
            <a:chOff x="0" y="0"/>
            <a:chExt cx="3429000" cy="2374900"/>
          </a:xfrm>
        </p:grpSpPr>
        <p:sp>
          <p:nvSpPr>
            <p:cNvPr name="Freeform 16" id="16"/>
            <p:cNvSpPr/>
            <p:nvPr/>
          </p:nvSpPr>
          <p:spPr>
            <a:xfrm flipH="false" flipV="false" rot="0">
              <a:off x="50800" y="76200"/>
              <a:ext cx="3340100" cy="2235200"/>
            </a:xfrm>
            <a:custGeom>
              <a:avLst/>
              <a:gdLst/>
              <a:ahLst/>
              <a:cxnLst/>
              <a:rect r="r" b="b" t="t" l="l"/>
              <a:pathLst>
                <a:path h="2235200" w="33401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l="0" t="0" r="-17789" b="0"/>
              </a:stretch>
            </a:blipFill>
          </p:spPr>
        </p:sp>
        <p:sp>
          <p:nvSpPr>
            <p:cNvPr name="Freeform 17" id="17"/>
            <p:cNvSpPr/>
            <p:nvPr/>
          </p:nvSpPr>
          <p:spPr>
            <a:xfrm flipH="false" flipV="false" rot="0">
              <a:off x="0" y="0"/>
              <a:ext cx="3429000" cy="2374900"/>
            </a:xfrm>
            <a:custGeom>
              <a:avLst/>
              <a:gdLst/>
              <a:ahLst/>
              <a:cxnLst/>
              <a:rect r="r" b="b" t="t" l="l"/>
              <a:pathLst>
                <a:path h="2374900" w="34290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name="Group 18" id="18"/>
          <p:cNvGrpSpPr>
            <a:grpSpLocks noChangeAspect="true"/>
          </p:cNvGrpSpPr>
          <p:nvPr/>
        </p:nvGrpSpPr>
        <p:grpSpPr>
          <a:xfrm rot="68860">
            <a:off x="828817" y="7583215"/>
            <a:ext cx="2332675" cy="1615593"/>
            <a:chOff x="0" y="0"/>
            <a:chExt cx="3429000" cy="2374900"/>
          </a:xfrm>
        </p:grpSpPr>
        <p:sp>
          <p:nvSpPr>
            <p:cNvPr name="Freeform 19" id="19"/>
            <p:cNvSpPr/>
            <p:nvPr/>
          </p:nvSpPr>
          <p:spPr>
            <a:xfrm flipH="false" flipV="false" rot="0">
              <a:off x="50800" y="76200"/>
              <a:ext cx="3340100" cy="2235200"/>
            </a:xfrm>
            <a:custGeom>
              <a:avLst/>
              <a:gdLst/>
              <a:ahLst/>
              <a:cxnLst/>
              <a:rect r="r" b="b" t="t" l="l"/>
              <a:pathLst>
                <a:path h="2235200" w="33401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l="0" t="-183" r="0" b="-183"/>
              </a:stretch>
            </a:blipFill>
          </p:spPr>
        </p:sp>
        <p:sp>
          <p:nvSpPr>
            <p:cNvPr name="Freeform 20" id="20"/>
            <p:cNvSpPr/>
            <p:nvPr/>
          </p:nvSpPr>
          <p:spPr>
            <a:xfrm flipH="false" flipV="false" rot="0">
              <a:off x="0" y="0"/>
              <a:ext cx="3429000" cy="2374900"/>
            </a:xfrm>
            <a:custGeom>
              <a:avLst/>
              <a:gdLst/>
              <a:ahLst/>
              <a:cxnLst/>
              <a:rect r="r" b="b" t="t" l="l"/>
              <a:pathLst>
                <a:path h="2374900" w="34290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name="Group 21" id="21"/>
          <p:cNvGrpSpPr>
            <a:grpSpLocks noChangeAspect="true"/>
          </p:cNvGrpSpPr>
          <p:nvPr/>
        </p:nvGrpSpPr>
        <p:grpSpPr>
          <a:xfrm rot="-536975">
            <a:off x="9098363" y="7286643"/>
            <a:ext cx="2539624" cy="1758925"/>
            <a:chOff x="0" y="0"/>
            <a:chExt cx="3429000" cy="2374900"/>
          </a:xfrm>
        </p:grpSpPr>
        <p:sp>
          <p:nvSpPr>
            <p:cNvPr name="Freeform 22" id="22"/>
            <p:cNvSpPr/>
            <p:nvPr/>
          </p:nvSpPr>
          <p:spPr>
            <a:xfrm flipH="false" flipV="false" rot="0">
              <a:off x="50800" y="76200"/>
              <a:ext cx="3340100" cy="2235200"/>
            </a:xfrm>
            <a:custGeom>
              <a:avLst/>
              <a:gdLst/>
              <a:ahLst/>
              <a:cxnLst/>
              <a:rect r="r" b="b" t="t" l="l"/>
              <a:pathLst>
                <a:path h="2235200" w="33401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8"/>
              <a:stretch>
                <a:fillRect l="0" t="0" r="0" b="-556"/>
              </a:stretch>
            </a:blipFill>
          </p:spPr>
        </p:sp>
        <p:sp>
          <p:nvSpPr>
            <p:cNvPr name="Freeform 23" id="23"/>
            <p:cNvSpPr/>
            <p:nvPr/>
          </p:nvSpPr>
          <p:spPr>
            <a:xfrm flipH="false" flipV="false" rot="0">
              <a:off x="0" y="0"/>
              <a:ext cx="3429000" cy="2374900"/>
            </a:xfrm>
            <a:custGeom>
              <a:avLst/>
              <a:gdLst/>
              <a:ahLst/>
              <a:cxnLst/>
              <a:rect r="r" b="b" t="t" l="l"/>
              <a:pathLst>
                <a:path h="2374900" w="34290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name="Group 24" id="24"/>
          <p:cNvGrpSpPr>
            <a:grpSpLocks noChangeAspect="true"/>
          </p:cNvGrpSpPr>
          <p:nvPr/>
        </p:nvGrpSpPr>
        <p:grpSpPr>
          <a:xfrm rot="815283">
            <a:off x="6064509" y="7507016"/>
            <a:ext cx="2332675" cy="1615593"/>
            <a:chOff x="0" y="0"/>
            <a:chExt cx="3429000" cy="2374900"/>
          </a:xfrm>
        </p:grpSpPr>
        <p:sp>
          <p:nvSpPr>
            <p:cNvPr name="Freeform 25" id="25"/>
            <p:cNvSpPr/>
            <p:nvPr/>
          </p:nvSpPr>
          <p:spPr>
            <a:xfrm flipH="false" flipV="false" rot="0">
              <a:off x="50800" y="76200"/>
              <a:ext cx="3340100" cy="2235200"/>
            </a:xfrm>
            <a:custGeom>
              <a:avLst/>
              <a:gdLst/>
              <a:ahLst/>
              <a:cxnLst/>
              <a:rect r="r" b="b" t="t" l="l"/>
              <a:pathLst>
                <a:path h="2235200" w="33401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9"/>
              <a:stretch>
                <a:fillRect l="0" t="-183" r="0" b="-183"/>
              </a:stretch>
            </a:blipFill>
          </p:spPr>
        </p:sp>
        <p:sp>
          <p:nvSpPr>
            <p:cNvPr name="Freeform 26" id="26"/>
            <p:cNvSpPr/>
            <p:nvPr/>
          </p:nvSpPr>
          <p:spPr>
            <a:xfrm flipH="false" flipV="false" rot="0">
              <a:off x="0" y="0"/>
              <a:ext cx="3429000" cy="2374900"/>
            </a:xfrm>
            <a:custGeom>
              <a:avLst/>
              <a:gdLst/>
              <a:ahLst/>
              <a:cxnLst/>
              <a:rect r="r" b="b" t="t" l="l"/>
              <a:pathLst>
                <a:path h="2374900" w="34290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spTree>
  </p:cSld>
  <p:clrMapOvr>
    <a:masterClrMapping/>
  </p:clrMapOvr>
  <p:transition spd="fast">
    <p:fade/>
  </p:transition>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132027"/>
        </a:solidFill>
      </p:bgPr>
    </p:bg>
    <p:spTree>
      <p:nvGrpSpPr>
        <p:cNvPr id="1" name=""/>
        <p:cNvGrpSpPr/>
        <p:nvPr/>
      </p:nvGrpSpPr>
      <p:grpSpPr>
        <a:xfrm>
          <a:off x="0" y="0"/>
          <a:ext cx="0" cy="0"/>
          <a:chOff x="0" y="0"/>
          <a:chExt cx="0" cy="0"/>
        </a:xfrm>
      </p:grpSpPr>
      <p:sp>
        <p:nvSpPr>
          <p:cNvPr name="Freeform 2" id="2"/>
          <p:cNvSpPr/>
          <p:nvPr/>
        </p:nvSpPr>
        <p:spPr>
          <a:xfrm flipH="false" flipV="false" rot="0">
            <a:off x="-1028398" y="6207578"/>
            <a:ext cx="22351792" cy="4570919"/>
          </a:xfrm>
          <a:custGeom>
            <a:avLst/>
            <a:gdLst/>
            <a:ahLst/>
            <a:cxnLst/>
            <a:rect r="r" b="b" t="t" l="l"/>
            <a:pathLst>
              <a:path h="4570919" w="22351792">
                <a:moveTo>
                  <a:pt x="0" y="0"/>
                </a:moveTo>
                <a:lnTo>
                  <a:pt x="22351793" y="0"/>
                </a:lnTo>
                <a:lnTo>
                  <a:pt x="22351793" y="4570919"/>
                </a:lnTo>
                <a:lnTo>
                  <a:pt x="0" y="4570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5400000">
            <a:off x="-4785162" y="-4084387"/>
            <a:ext cx="10287000" cy="18455774"/>
          </a:xfrm>
          <a:custGeom>
            <a:avLst/>
            <a:gdLst/>
            <a:ahLst/>
            <a:cxnLst/>
            <a:rect r="r" b="b" t="t" l="l"/>
            <a:pathLst>
              <a:path h="18455774" w="10287000">
                <a:moveTo>
                  <a:pt x="0" y="0"/>
                </a:moveTo>
                <a:lnTo>
                  <a:pt x="10287000" y="0"/>
                </a:lnTo>
                <a:lnTo>
                  <a:pt x="10287000" y="18455774"/>
                </a:lnTo>
                <a:lnTo>
                  <a:pt x="0" y="18455774"/>
                </a:lnTo>
                <a:lnTo>
                  <a:pt x="0" y="0"/>
                </a:lnTo>
                <a:close/>
              </a:path>
            </a:pathLst>
          </a:custGeom>
          <a:blipFill>
            <a:blip r:embed="rId4"/>
            <a:stretch>
              <a:fillRect l="-6004" t="0" r="-9708" b="-14660"/>
            </a:stretch>
          </a:blipFill>
        </p:spPr>
      </p:sp>
      <p:sp>
        <p:nvSpPr>
          <p:cNvPr name="Freeform 4" id="4"/>
          <p:cNvSpPr/>
          <p:nvPr/>
        </p:nvSpPr>
        <p:spPr>
          <a:xfrm flipH="true" flipV="false" rot="-10800000">
            <a:off x="-525055" y="-503005"/>
            <a:ext cx="18954750" cy="5982313"/>
          </a:xfrm>
          <a:custGeom>
            <a:avLst/>
            <a:gdLst/>
            <a:ahLst/>
            <a:cxnLst/>
            <a:rect r="r" b="b" t="t" l="l"/>
            <a:pathLst>
              <a:path h="5982313" w="18954750">
                <a:moveTo>
                  <a:pt x="18954750" y="0"/>
                </a:moveTo>
                <a:lnTo>
                  <a:pt x="0" y="0"/>
                </a:lnTo>
                <a:lnTo>
                  <a:pt x="0" y="5982313"/>
                </a:lnTo>
                <a:lnTo>
                  <a:pt x="18954750" y="5982313"/>
                </a:lnTo>
                <a:lnTo>
                  <a:pt x="18954750" y="0"/>
                </a:lnTo>
                <a:close/>
              </a:path>
            </a:pathLst>
          </a:custGeom>
          <a:blipFill>
            <a:blip r:embed="rId5"/>
            <a:stretch>
              <a:fillRect l="0" t="-6458" r="0" b="-56717"/>
            </a:stretch>
          </a:blipFill>
        </p:spPr>
      </p:sp>
      <p:sp>
        <p:nvSpPr>
          <p:cNvPr name="Freeform 5" id="5"/>
          <p:cNvSpPr/>
          <p:nvPr/>
        </p:nvSpPr>
        <p:spPr>
          <a:xfrm flipH="false" flipV="false" rot="0">
            <a:off x="703491" y="334613"/>
            <a:ext cx="10007958" cy="7805942"/>
          </a:xfrm>
          <a:custGeom>
            <a:avLst/>
            <a:gdLst/>
            <a:ahLst/>
            <a:cxnLst/>
            <a:rect r="r" b="b" t="t" l="l"/>
            <a:pathLst>
              <a:path h="7805942" w="10007958">
                <a:moveTo>
                  <a:pt x="0" y="0"/>
                </a:moveTo>
                <a:lnTo>
                  <a:pt x="10007959" y="0"/>
                </a:lnTo>
                <a:lnTo>
                  <a:pt x="10007959" y="7805942"/>
                </a:lnTo>
                <a:lnTo>
                  <a:pt x="0" y="7805942"/>
                </a:lnTo>
                <a:lnTo>
                  <a:pt x="0" y="0"/>
                </a:lnTo>
                <a:close/>
              </a:path>
            </a:pathLst>
          </a:custGeom>
          <a:blipFill>
            <a:blip r:embed="rId6"/>
            <a:stretch>
              <a:fillRect l="-19758" t="0" r="-19758" b="0"/>
            </a:stretch>
          </a:blipFill>
        </p:spPr>
      </p:sp>
      <p:grpSp>
        <p:nvGrpSpPr>
          <p:cNvPr name="Group 6" id="6"/>
          <p:cNvGrpSpPr/>
          <p:nvPr/>
        </p:nvGrpSpPr>
        <p:grpSpPr>
          <a:xfrm rot="0">
            <a:off x="12096714" y="661032"/>
            <a:ext cx="5734767" cy="8850873"/>
            <a:chOff x="0" y="0"/>
            <a:chExt cx="1510391" cy="2331094"/>
          </a:xfrm>
        </p:grpSpPr>
        <p:sp>
          <p:nvSpPr>
            <p:cNvPr name="Freeform 7" id="7"/>
            <p:cNvSpPr/>
            <p:nvPr/>
          </p:nvSpPr>
          <p:spPr>
            <a:xfrm flipH="false" flipV="false" rot="0">
              <a:off x="0" y="0"/>
              <a:ext cx="1510391" cy="2331094"/>
            </a:xfrm>
            <a:custGeom>
              <a:avLst/>
              <a:gdLst/>
              <a:ahLst/>
              <a:cxnLst/>
              <a:rect r="r" b="b" t="t" l="l"/>
              <a:pathLst>
                <a:path h="2331094" w="1510391">
                  <a:moveTo>
                    <a:pt x="0" y="0"/>
                  </a:moveTo>
                  <a:lnTo>
                    <a:pt x="1510391" y="0"/>
                  </a:lnTo>
                  <a:lnTo>
                    <a:pt x="1510391" y="2331094"/>
                  </a:lnTo>
                  <a:lnTo>
                    <a:pt x="0" y="2331094"/>
                  </a:lnTo>
                  <a:close/>
                </a:path>
              </a:pathLst>
            </a:custGeom>
            <a:solidFill>
              <a:srgbClr val="C6B49C"/>
            </a:solidFill>
          </p:spPr>
        </p:sp>
        <p:sp>
          <p:nvSpPr>
            <p:cNvPr name="TextBox 8" id="8"/>
            <p:cNvSpPr txBox="true"/>
            <p:nvPr/>
          </p:nvSpPr>
          <p:spPr>
            <a:xfrm>
              <a:off x="0" y="-47625"/>
              <a:ext cx="1510391" cy="2378719"/>
            </a:xfrm>
            <a:prstGeom prst="rect">
              <a:avLst/>
            </a:prstGeom>
          </p:spPr>
          <p:txBody>
            <a:bodyPr anchor="ctr" rtlCol="false" tIns="50800" lIns="50800" bIns="50800" rIns="50800"/>
            <a:lstStyle/>
            <a:p>
              <a:pPr algn="ctr">
                <a:lnSpc>
                  <a:spcPts val="2659"/>
                </a:lnSpc>
              </a:pPr>
            </a:p>
          </p:txBody>
        </p:sp>
      </p:grpSp>
      <p:sp>
        <p:nvSpPr>
          <p:cNvPr name="Freeform 9" id="9"/>
          <p:cNvSpPr/>
          <p:nvPr/>
        </p:nvSpPr>
        <p:spPr>
          <a:xfrm flipH="false" flipV="false" rot="0">
            <a:off x="17164079" y="9511075"/>
            <a:ext cx="940934" cy="775095"/>
          </a:xfrm>
          <a:custGeom>
            <a:avLst/>
            <a:gdLst/>
            <a:ahLst/>
            <a:cxnLst/>
            <a:rect r="r" b="b" t="t" l="l"/>
            <a:pathLst>
              <a:path h="775095" w="940934">
                <a:moveTo>
                  <a:pt x="0" y="0"/>
                </a:moveTo>
                <a:lnTo>
                  <a:pt x="940934" y="0"/>
                </a:lnTo>
                <a:lnTo>
                  <a:pt x="940934" y="775095"/>
                </a:lnTo>
                <a:lnTo>
                  <a:pt x="0" y="775095"/>
                </a:lnTo>
                <a:lnTo>
                  <a:pt x="0" y="0"/>
                </a:lnTo>
                <a:close/>
              </a:path>
            </a:pathLst>
          </a:custGeom>
          <a:blipFill>
            <a:blip r:embed="rId7"/>
            <a:stretch>
              <a:fillRect l="0" t="0" r="0" b="0"/>
            </a:stretch>
          </a:blipFill>
        </p:spPr>
      </p:sp>
      <p:sp>
        <p:nvSpPr>
          <p:cNvPr name="Freeform 10" id="10"/>
          <p:cNvSpPr/>
          <p:nvPr/>
        </p:nvSpPr>
        <p:spPr>
          <a:xfrm flipH="false" flipV="false" rot="501495">
            <a:off x="1227200" y="8742150"/>
            <a:ext cx="2672135" cy="1783650"/>
          </a:xfrm>
          <a:custGeom>
            <a:avLst/>
            <a:gdLst/>
            <a:ahLst/>
            <a:cxnLst/>
            <a:rect r="r" b="b" t="t" l="l"/>
            <a:pathLst>
              <a:path h="1783650" w="2672135">
                <a:moveTo>
                  <a:pt x="0" y="0"/>
                </a:moveTo>
                <a:lnTo>
                  <a:pt x="2672135" y="0"/>
                </a:lnTo>
                <a:lnTo>
                  <a:pt x="2672135" y="1783650"/>
                </a:lnTo>
                <a:lnTo>
                  <a:pt x="0" y="1783650"/>
                </a:lnTo>
                <a:lnTo>
                  <a:pt x="0" y="0"/>
                </a:lnTo>
                <a:close/>
              </a:path>
            </a:pathLst>
          </a:custGeom>
          <a:blipFill>
            <a:blip r:embed="rId8"/>
            <a:stretch>
              <a:fillRect l="0" t="0" r="0" b="0"/>
            </a:stretch>
          </a:blipFill>
        </p:spPr>
      </p:sp>
      <p:sp>
        <p:nvSpPr>
          <p:cNvPr name="TextBox 11" id="11"/>
          <p:cNvSpPr txBox="true"/>
          <p:nvPr/>
        </p:nvSpPr>
        <p:spPr>
          <a:xfrm rot="0">
            <a:off x="12294023" y="1684137"/>
            <a:ext cx="5340523" cy="7684064"/>
          </a:xfrm>
          <a:prstGeom prst="rect">
            <a:avLst/>
          </a:prstGeom>
        </p:spPr>
        <p:txBody>
          <a:bodyPr anchor="t" rtlCol="false" tIns="0" lIns="0" bIns="0" rIns="0">
            <a:spAutoFit/>
          </a:bodyPr>
          <a:lstStyle/>
          <a:p>
            <a:pPr algn="ctr">
              <a:lnSpc>
                <a:spcPts val="3235"/>
              </a:lnSpc>
              <a:spcBef>
                <a:spcPct val="0"/>
              </a:spcBef>
            </a:pPr>
            <a:r>
              <a:rPr lang="en-US" sz="2310">
                <a:solidFill>
                  <a:srgbClr val="000000"/>
                </a:solidFill>
                <a:latin typeface="KG Primary Penmanship"/>
                <a:ea typeface="KG Primary Penmanship"/>
                <a:cs typeface="KG Primary Penmanship"/>
                <a:sym typeface="KG Primary Penmanship"/>
              </a:rPr>
              <a:t>The Chesapeake Bay, the largest U.S. estuary, faced severe degradation due to pollution and habitat destruction. </a:t>
            </a:r>
          </a:p>
          <a:p>
            <a:pPr algn="ctr">
              <a:lnSpc>
                <a:spcPts val="2131"/>
              </a:lnSpc>
              <a:spcBef>
                <a:spcPct val="0"/>
              </a:spcBef>
            </a:pPr>
          </a:p>
          <a:p>
            <a:pPr algn="ctr">
              <a:lnSpc>
                <a:spcPts val="3235"/>
              </a:lnSpc>
              <a:spcBef>
                <a:spcPct val="0"/>
              </a:spcBef>
            </a:pPr>
            <a:r>
              <a:rPr lang="en-US" sz="2310">
                <a:solidFill>
                  <a:srgbClr val="000000"/>
                </a:solidFill>
                <a:latin typeface="KG Primary Penmanship"/>
                <a:ea typeface="KG Primary Penmanship"/>
                <a:cs typeface="KG Primary Penmanship"/>
                <a:sym typeface="KG Primary Penmanship"/>
              </a:rPr>
              <a:t>The Anne Arundel Soil Conservation District, in collaboration with the Chesapeake Bay Foundation, led a restoration project to improve water quality and restore habitats.</a:t>
            </a:r>
          </a:p>
          <a:p>
            <a:pPr algn="ctr">
              <a:lnSpc>
                <a:spcPts val="2131"/>
              </a:lnSpc>
              <a:spcBef>
                <a:spcPct val="0"/>
              </a:spcBef>
            </a:pPr>
          </a:p>
          <a:p>
            <a:pPr algn="ctr">
              <a:lnSpc>
                <a:spcPts val="3235"/>
              </a:lnSpc>
              <a:spcBef>
                <a:spcPct val="0"/>
              </a:spcBef>
            </a:pPr>
            <a:r>
              <a:rPr lang="en-US" sz="2310">
                <a:solidFill>
                  <a:srgbClr val="000000"/>
                </a:solidFill>
                <a:latin typeface="KG Primary Penmanship"/>
                <a:ea typeface="KG Primary Penmanship"/>
                <a:cs typeface="KG Primary Penmanship"/>
                <a:sym typeface="KG Primary Penmanship"/>
              </a:rPr>
              <a:t>KEY ACTIONS:</a:t>
            </a:r>
          </a:p>
          <a:p>
            <a:pPr algn="ctr">
              <a:lnSpc>
                <a:spcPts val="3235"/>
              </a:lnSpc>
              <a:spcBef>
                <a:spcPct val="0"/>
              </a:spcBef>
            </a:pPr>
            <a:r>
              <a:rPr lang="en-US" sz="2310">
                <a:solidFill>
                  <a:srgbClr val="000000"/>
                </a:solidFill>
                <a:latin typeface="KG Primary Penmanship"/>
                <a:ea typeface="KG Primary Penmanship"/>
                <a:cs typeface="KG Primary Penmanship"/>
                <a:sym typeface="KG Primary Penmanship"/>
              </a:rPr>
              <a:t>Planting riparian buffers</a:t>
            </a:r>
          </a:p>
          <a:p>
            <a:pPr algn="ctr">
              <a:lnSpc>
                <a:spcPts val="3235"/>
              </a:lnSpc>
              <a:spcBef>
                <a:spcPct val="0"/>
              </a:spcBef>
            </a:pPr>
            <a:r>
              <a:rPr lang="en-US" sz="2310">
                <a:solidFill>
                  <a:srgbClr val="000000"/>
                </a:solidFill>
                <a:latin typeface="KG Primary Penmanship"/>
                <a:ea typeface="KG Primary Penmanship"/>
                <a:cs typeface="KG Primary Penmanship"/>
                <a:sym typeface="KG Primary Penmanship"/>
              </a:rPr>
              <a:t>Re-establishing wetlands</a:t>
            </a:r>
          </a:p>
          <a:p>
            <a:pPr algn="ctr">
              <a:lnSpc>
                <a:spcPts val="3235"/>
              </a:lnSpc>
              <a:spcBef>
                <a:spcPct val="0"/>
              </a:spcBef>
            </a:pPr>
            <a:r>
              <a:rPr lang="en-US" sz="2310">
                <a:solidFill>
                  <a:srgbClr val="000000"/>
                </a:solidFill>
                <a:latin typeface="KG Primary Penmanship"/>
                <a:ea typeface="KG Primary Penmanship"/>
                <a:cs typeface="KG Primary Penmanship"/>
                <a:sym typeface="KG Primary Penmanship"/>
              </a:rPr>
              <a:t>Constructing oyster reefs</a:t>
            </a:r>
          </a:p>
          <a:p>
            <a:pPr algn="ctr">
              <a:lnSpc>
                <a:spcPts val="3235"/>
              </a:lnSpc>
              <a:spcBef>
                <a:spcPct val="0"/>
              </a:spcBef>
            </a:pPr>
            <a:r>
              <a:rPr lang="en-US" sz="2310">
                <a:solidFill>
                  <a:srgbClr val="000000"/>
                </a:solidFill>
                <a:latin typeface="KG Primary Penmanship"/>
                <a:ea typeface="KG Primary Penmanship"/>
                <a:cs typeface="KG Primary Penmanship"/>
                <a:sym typeface="KG Primary Penmanship"/>
              </a:rPr>
              <a:t>Restoring stream channels</a:t>
            </a:r>
          </a:p>
          <a:p>
            <a:pPr algn="ctr">
              <a:lnSpc>
                <a:spcPts val="2131"/>
              </a:lnSpc>
              <a:spcBef>
                <a:spcPct val="0"/>
              </a:spcBef>
            </a:pPr>
          </a:p>
          <a:p>
            <a:pPr algn="ctr">
              <a:lnSpc>
                <a:spcPts val="3235"/>
              </a:lnSpc>
              <a:spcBef>
                <a:spcPct val="0"/>
              </a:spcBef>
            </a:pPr>
            <a:r>
              <a:rPr lang="en-US" sz="2310">
                <a:solidFill>
                  <a:srgbClr val="000000"/>
                </a:solidFill>
                <a:latin typeface="KG Primary Penmanship"/>
                <a:ea typeface="KG Primary Penmanship"/>
                <a:cs typeface="KG Primary Penmanship"/>
                <a:sym typeface="KG Primary Penmanship"/>
              </a:rPr>
              <a:t>These efforts significantly reduced pollution, improved water quality, and revitalized habitats for fish, crabs, and birds. This project highlights the impact of collaborative conservation efforts and serves as a model for aquatic habitat restoration.</a:t>
            </a:r>
          </a:p>
        </p:txBody>
      </p:sp>
      <p:sp>
        <p:nvSpPr>
          <p:cNvPr name="TextBox 12" id="12"/>
          <p:cNvSpPr txBox="true"/>
          <p:nvPr/>
        </p:nvSpPr>
        <p:spPr>
          <a:xfrm rot="0">
            <a:off x="4299991" y="8783649"/>
            <a:ext cx="7593376" cy="1373637"/>
          </a:xfrm>
          <a:prstGeom prst="rect">
            <a:avLst/>
          </a:prstGeom>
        </p:spPr>
        <p:txBody>
          <a:bodyPr anchor="t" rtlCol="false" tIns="0" lIns="0" bIns="0" rIns="0">
            <a:spAutoFit/>
          </a:bodyPr>
          <a:lstStyle/>
          <a:p>
            <a:pPr algn="ctr">
              <a:lnSpc>
                <a:spcPts val="1567"/>
              </a:lnSpc>
            </a:pPr>
            <a:r>
              <a:rPr lang="en-US" sz="1425" spc="-28">
                <a:solidFill>
                  <a:srgbClr val="000000"/>
                </a:solidFill>
                <a:latin typeface="KG Primary Penmanship"/>
                <a:ea typeface="KG Primary Penmanship"/>
                <a:cs typeface="KG Primary Penmanship"/>
                <a:sym typeface="KG Primary Penmanship"/>
              </a:rPr>
              <a:t>Striped bass, more commonly called ‘rockfish’ or ‘stripers,’ are perhaps the most iconic fish in the Chesapeake Bay region. Distinguished by the dark horizontal stripes on their silver bodies, rockfish can live up to 30 years and reach over five feet in length. They migrate up and down the East Coast, but most are born in the Chesapeake Bay and its tributaries and play an important role as a top predator in the Bay ecosystem. They are prized by recreational anglers and commercial fishermen alike. 2022 stock assessment found that the striped bass population along the Atlantic Coast is no longer experiencing overfishing, but numbers remain below the management threshold, indicating further rebuilding of the population is required</a:t>
            </a:r>
          </a:p>
          <a:p>
            <a:pPr algn="ctr">
              <a:lnSpc>
                <a:spcPts val="1567"/>
              </a:lnSpc>
            </a:pPr>
            <a:r>
              <a:rPr lang="en-US" sz="1425" spc="-28">
                <a:solidFill>
                  <a:srgbClr val="000000"/>
                </a:solidFill>
                <a:latin typeface="KG Primary Penmanship"/>
                <a:ea typeface="KG Primary Penmanship"/>
                <a:cs typeface="KG Primary Penmanship"/>
                <a:sym typeface="KG Primary Penmanship"/>
              </a:rPr>
              <a:t>SOURCE: cbf.org</a:t>
            </a:r>
          </a:p>
        </p:txBody>
      </p:sp>
      <p:sp>
        <p:nvSpPr>
          <p:cNvPr name="Freeform 13" id="13"/>
          <p:cNvSpPr/>
          <p:nvPr/>
        </p:nvSpPr>
        <p:spPr>
          <a:xfrm flipH="false" flipV="false" rot="325973">
            <a:off x="11891236" y="8994847"/>
            <a:ext cx="2672135" cy="1783650"/>
          </a:xfrm>
          <a:custGeom>
            <a:avLst/>
            <a:gdLst/>
            <a:ahLst/>
            <a:cxnLst/>
            <a:rect r="r" b="b" t="t" l="l"/>
            <a:pathLst>
              <a:path h="1783650" w="2672135">
                <a:moveTo>
                  <a:pt x="0" y="0"/>
                </a:moveTo>
                <a:lnTo>
                  <a:pt x="2672135" y="0"/>
                </a:lnTo>
                <a:lnTo>
                  <a:pt x="2672135" y="1783650"/>
                </a:lnTo>
                <a:lnTo>
                  <a:pt x="0" y="1783650"/>
                </a:lnTo>
                <a:lnTo>
                  <a:pt x="0" y="0"/>
                </a:lnTo>
                <a:close/>
              </a:path>
            </a:pathLst>
          </a:custGeom>
          <a:blipFill>
            <a:blip r:embed="rId8"/>
            <a:stretch>
              <a:fillRect l="0" t="0" r="0" b="0"/>
            </a:stretch>
          </a:blipFill>
        </p:spPr>
      </p:sp>
      <p:sp>
        <p:nvSpPr>
          <p:cNvPr name="Freeform 14" id="14"/>
          <p:cNvSpPr/>
          <p:nvPr/>
        </p:nvSpPr>
        <p:spPr>
          <a:xfrm flipH="false" flipV="false" rot="-621501">
            <a:off x="2869920" y="8264864"/>
            <a:ext cx="1430071" cy="954572"/>
          </a:xfrm>
          <a:custGeom>
            <a:avLst/>
            <a:gdLst/>
            <a:ahLst/>
            <a:cxnLst/>
            <a:rect r="r" b="b" t="t" l="l"/>
            <a:pathLst>
              <a:path h="954572" w="1430071">
                <a:moveTo>
                  <a:pt x="0" y="0"/>
                </a:moveTo>
                <a:lnTo>
                  <a:pt x="1430071" y="0"/>
                </a:lnTo>
                <a:lnTo>
                  <a:pt x="1430071" y="954572"/>
                </a:lnTo>
                <a:lnTo>
                  <a:pt x="0" y="954572"/>
                </a:lnTo>
                <a:lnTo>
                  <a:pt x="0" y="0"/>
                </a:lnTo>
                <a:close/>
              </a:path>
            </a:pathLst>
          </a:custGeom>
          <a:blipFill>
            <a:blip r:embed="rId8"/>
            <a:stretch>
              <a:fillRect l="0" t="0" r="0" b="0"/>
            </a:stretch>
          </a:blipFill>
        </p:spPr>
      </p:sp>
      <p:sp>
        <p:nvSpPr>
          <p:cNvPr name="Freeform 15" id="15"/>
          <p:cNvSpPr/>
          <p:nvPr/>
        </p:nvSpPr>
        <p:spPr>
          <a:xfrm flipH="false" flipV="false" rot="0">
            <a:off x="313665" y="8493038"/>
            <a:ext cx="1430071" cy="954572"/>
          </a:xfrm>
          <a:custGeom>
            <a:avLst/>
            <a:gdLst/>
            <a:ahLst/>
            <a:cxnLst/>
            <a:rect r="r" b="b" t="t" l="l"/>
            <a:pathLst>
              <a:path h="954572" w="1430071">
                <a:moveTo>
                  <a:pt x="0" y="0"/>
                </a:moveTo>
                <a:lnTo>
                  <a:pt x="1430070" y="0"/>
                </a:lnTo>
                <a:lnTo>
                  <a:pt x="1430070" y="954572"/>
                </a:lnTo>
                <a:lnTo>
                  <a:pt x="0" y="954572"/>
                </a:lnTo>
                <a:lnTo>
                  <a:pt x="0" y="0"/>
                </a:lnTo>
                <a:close/>
              </a:path>
            </a:pathLst>
          </a:custGeom>
          <a:blipFill>
            <a:blip r:embed="rId8"/>
            <a:stretch>
              <a:fillRect l="0" t="0" r="0" b="0"/>
            </a:stretch>
          </a:blipFill>
        </p:spPr>
      </p:sp>
      <p:sp>
        <p:nvSpPr>
          <p:cNvPr name="Freeform 16" id="16"/>
          <p:cNvSpPr/>
          <p:nvPr/>
        </p:nvSpPr>
        <p:spPr>
          <a:xfrm flipH="false" flipV="false" rot="1225905">
            <a:off x="10698181" y="7716785"/>
            <a:ext cx="1877495" cy="1253228"/>
          </a:xfrm>
          <a:custGeom>
            <a:avLst/>
            <a:gdLst/>
            <a:ahLst/>
            <a:cxnLst/>
            <a:rect r="r" b="b" t="t" l="l"/>
            <a:pathLst>
              <a:path h="1253228" w="1877495">
                <a:moveTo>
                  <a:pt x="0" y="0"/>
                </a:moveTo>
                <a:lnTo>
                  <a:pt x="1877495" y="0"/>
                </a:lnTo>
                <a:lnTo>
                  <a:pt x="1877495" y="1253227"/>
                </a:lnTo>
                <a:lnTo>
                  <a:pt x="0" y="1253227"/>
                </a:lnTo>
                <a:lnTo>
                  <a:pt x="0" y="0"/>
                </a:lnTo>
                <a:close/>
              </a:path>
            </a:pathLst>
          </a:custGeom>
          <a:blipFill>
            <a:blip r:embed="rId8"/>
            <a:stretch>
              <a:fillRect l="0" t="0" r="0" b="0"/>
            </a:stretch>
          </a:blipFill>
        </p:spPr>
      </p:sp>
      <p:grpSp>
        <p:nvGrpSpPr>
          <p:cNvPr name="Group 17" id="17"/>
          <p:cNvGrpSpPr/>
          <p:nvPr/>
        </p:nvGrpSpPr>
        <p:grpSpPr>
          <a:xfrm rot="0">
            <a:off x="16208818" y="9447610"/>
            <a:ext cx="830104" cy="830104"/>
            <a:chOff x="0" y="0"/>
            <a:chExt cx="1106806" cy="1106806"/>
          </a:xfrm>
        </p:grpSpPr>
        <p:sp>
          <p:nvSpPr>
            <p:cNvPr name="Freeform 18" id="18"/>
            <p:cNvSpPr/>
            <p:nvPr/>
          </p:nvSpPr>
          <p:spPr>
            <a:xfrm flipH="false" flipV="false" rot="0">
              <a:off x="0" y="0"/>
              <a:ext cx="1106806" cy="1106806"/>
            </a:xfrm>
            <a:custGeom>
              <a:avLst/>
              <a:gdLst/>
              <a:ahLst/>
              <a:cxnLst/>
              <a:rect r="r" b="b" t="t" l="l"/>
              <a:pathLst>
                <a:path h="1106806" w="1106806">
                  <a:moveTo>
                    <a:pt x="0" y="0"/>
                  </a:moveTo>
                  <a:lnTo>
                    <a:pt x="1106806" y="0"/>
                  </a:lnTo>
                  <a:lnTo>
                    <a:pt x="1106806" y="1106806"/>
                  </a:lnTo>
                  <a:lnTo>
                    <a:pt x="0" y="110680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a:ln w="9525" cap="sq">
              <a:solidFill>
                <a:srgbClr val="000000"/>
              </a:solidFill>
              <a:prstDash val="solid"/>
              <a:miter/>
            </a:ln>
          </p:spPr>
        </p:sp>
      </p:grpSp>
      <p:sp>
        <p:nvSpPr>
          <p:cNvPr name="Freeform 19" id="19"/>
          <p:cNvSpPr/>
          <p:nvPr/>
        </p:nvSpPr>
        <p:spPr>
          <a:xfrm flipH="false" flipV="true" rot="0">
            <a:off x="15812787" y="9511905"/>
            <a:ext cx="435043" cy="122900"/>
          </a:xfrm>
          <a:custGeom>
            <a:avLst/>
            <a:gdLst/>
            <a:ahLst/>
            <a:cxnLst/>
            <a:rect r="r" b="b" t="t" l="l"/>
            <a:pathLst>
              <a:path h="122900" w="435043">
                <a:moveTo>
                  <a:pt x="0" y="122900"/>
                </a:moveTo>
                <a:lnTo>
                  <a:pt x="435043" y="122900"/>
                </a:lnTo>
                <a:lnTo>
                  <a:pt x="435043" y="0"/>
                </a:lnTo>
                <a:lnTo>
                  <a:pt x="0" y="0"/>
                </a:lnTo>
                <a:lnTo>
                  <a:pt x="0" y="12290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20" id="20"/>
          <p:cNvSpPr txBox="true"/>
          <p:nvPr/>
        </p:nvSpPr>
        <p:spPr>
          <a:xfrm rot="0">
            <a:off x="1611720" y="898777"/>
            <a:ext cx="8191500" cy="972185"/>
          </a:xfrm>
          <a:prstGeom prst="rect">
            <a:avLst/>
          </a:prstGeom>
        </p:spPr>
        <p:txBody>
          <a:bodyPr anchor="t" rtlCol="false" tIns="0" lIns="0" bIns="0" rIns="0">
            <a:spAutoFit/>
          </a:bodyPr>
          <a:lstStyle/>
          <a:p>
            <a:pPr algn="ctr">
              <a:lnSpc>
                <a:spcPts val="7479"/>
              </a:lnSpc>
            </a:pPr>
            <a:r>
              <a:rPr lang="en-US" sz="6799" spc="-135">
                <a:solidFill>
                  <a:srgbClr val="364E59"/>
                </a:solidFill>
                <a:latin typeface="KG Primary Penmanship"/>
                <a:ea typeface="KG Primary Penmanship"/>
                <a:cs typeface="KG Primary Penmanship"/>
                <a:sym typeface="KG Primary Penmanship"/>
              </a:rPr>
              <a:t>AQUATIC HABITATS</a:t>
            </a:r>
          </a:p>
        </p:txBody>
      </p:sp>
      <p:sp>
        <p:nvSpPr>
          <p:cNvPr name="TextBox 21" id="21"/>
          <p:cNvSpPr txBox="true"/>
          <p:nvPr/>
        </p:nvSpPr>
        <p:spPr>
          <a:xfrm rot="0">
            <a:off x="1338044" y="2086880"/>
            <a:ext cx="8809455" cy="5421988"/>
          </a:xfrm>
          <a:prstGeom prst="rect">
            <a:avLst/>
          </a:prstGeom>
        </p:spPr>
        <p:txBody>
          <a:bodyPr anchor="t" rtlCol="false" tIns="0" lIns="0" bIns="0" rIns="0">
            <a:spAutoFit/>
          </a:bodyPr>
          <a:lstStyle/>
          <a:p>
            <a:pPr algn="ctr" marL="0" indent="0" lvl="1">
              <a:lnSpc>
                <a:spcPts val="4265"/>
              </a:lnSpc>
              <a:spcBef>
                <a:spcPct val="0"/>
              </a:spcBef>
            </a:pPr>
            <a:r>
              <a:rPr lang="en-US" sz="4739">
                <a:solidFill>
                  <a:srgbClr val="364E59"/>
                </a:solidFill>
                <a:latin typeface="KG Primary Penmanship"/>
                <a:ea typeface="KG Primary Penmanship"/>
                <a:cs typeface="KG Primary Penmanship"/>
                <a:sym typeface="KG Primary Penmanship"/>
              </a:rPr>
              <a:t>In the contenential U.S., we have many important aquatic habitats, such as the Great Lakes, the Gulf of Mexico, and the coastal waters of Alaska. U.S. territories include unique aquatic environments like the coral reefs of Guam and the mangroves of Puerto Rico. These habitats vary in temperature, salinity, and depth, creating diverse environments for plants and animals across the mainland and territories.</a:t>
            </a:r>
          </a:p>
        </p:txBody>
      </p:sp>
      <p:sp>
        <p:nvSpPr>
          <p:cNvPr name="TextBox 22" id="22"/>
          <p:cNvSpPr txBox="true"/>
          <p:nvPr/>
        </p:nvSpPr>
        <p:spPr>
          <a:xfrm rot="0">
            <a:off x="12475355" y="851152"/>
            <a:ext cx="5159191" cy="747970"/>
          </a:xfrm>
          <a:prstGeom prst="rect">
            <a:avLst/>
          </a:prstGeom>
        </p:spPr>
        <p:txBody>
          <a:bodyPr anchor="t" rtlCol="false" tIns="0" lIns="0" bIns="0" rIns="0">
            <a:spAutoFit/>
          </a:bodyPr>
          <a:lstStyle/>
          <a:p>
            <a:pPr algn="ctr">
              <a:lnSpc>
                <a:spcPts val="2909"/>
              </a:lnSpc>
            </a:pPr>
            <a:r>
              <a:rPr lang="en-US" sz="2645" spc="-52">
                <a:solidFill>
                  <a:srgbClr val="000000"/>
                </a:solidFill>
                <a:latin typeface="KG Primary Penmanship"/>
                <a:ea typeface="KG Primary Penmanship"/>
                <a:cs typeface="KG Primary Penmanship"/>
                <a:sym typeface="KG Primary Penmanship"/>
              </a:rPr>
              <a:t>Aquatic Habitat Restoration</a:t>
            </a:r>
          </a:p>
          <a:p>
            <a:pPr algn="ctr">
              <a:lnSpc>
                <a:spcPts val="2909"/>
              </a:lnSpc>
            </a:pPr>
            <a:r>
              <a:rPr lang="en-US" sz="2645" spc="-52">
                <a:solidFill>
                  <a:srgbClr val="000000"/>
                </a:solidFill>
                <a:latin typeface="KG Primary Penmanship"/>
                <a:ea typeface="KG Primary Penmanship"/>
                <a:cs typeface="KG Primary Penmanship"/>
                <a:sym typeface="KG Primary Penmanship"/>
              </a:rPr>
              <a:t>Success Story</a:t>
            </a:r>
          </a:p>
        </p:txBody>
      </p:sp>
      <p:sp>
        <p:nvSpPr>
          <p:cNvPr name="TextBox 23" id="23"/>
          <p:cNvSpPr txBox="true"/>
          <p:nvPr/>
        </p:nvSpPr>
        <p:spPr>
          <a:xfrm rot="0">
            <a:off x="14715181" y="9594634"/>
            <a:ext cx="1459621" cy="593602"/>
          </a:xfrm>
          <a:prstGeom prst="rect">
            <a:avLst/>
          </a:prstGeom>
        </p:spPr>
        <p:txBody>
          <a:bodyPr anchor="t" rtlCol="false" tIns="0" lIns="0" bIns="0" rIns="0">
            <a:spAutoFit/>
          </a:bodyPr>
          <a:lstStyle/>
          <a:p>
            <a:pPr algn="ctr">
              <a:lnSpc>
                <a:spcPts val="1567"/>
              </a:lnSpc>
            </a:pPr>
            <a:r>
              <a:rPr lang="en-US" sz="1425" spc="-28">
                <a:solidFill>
                  <a:srgbClr val="000000"/>
                </a:solidFill>
                <a:latin typeface="KG Primary Penmanship"/>
                <a:ea typeface="KG Primary Penmanship"/>
                <a:cs typeface="KG Primary Penmanship"/>
                <a:sym typeface="KG Primary Penmanship"/>
              </a:rPr>
              <a:t>For more information on Chesapeake Bay restoration efforts: </a:t>
            </a:r>
          </a:p>
        </p:txBody>
      </p:sp>
      <p:sp>
        <p:nvSpPr>
          <p:cNvPr name="Freeform 24" id="24"/>
          <p:cNvSpPr/>
          <p:nvPr/>
        </p:nvSpPr>
        <p:spPr>
          <a:xfrm flipH="false" flipV="false" rot="691142">
            <a:off x="8096679" y="7488922"/>
            <a:ext cx="2311061" cy="1542634"/>
          </a:xfrm>
          <a:custGeom>
            <a:avLst/>
            <a:gdLst/>
            <a:ahLst/>
            <a:cxnLst/>
            <a:rect r="r" b="b" t="t" l="l"/>
            <a:pathLst>
              <a:path h="1542634" w="2311061">
                <a:moveTo>
                  <a:pt x="0" y="0"/>
                </a:moveTo>
                <a:lnTo>
                  <a:pt x="2311061" y="0"/>
                </a:lnTo>
                <a:lnTo>
                  <a:pt x="2311061" y="1542634"/>
                </a:lnTo>
                <a:lnTo>
                  <a:pt x="0" y="1542634"/>
                </a:lnTo>
                <a:lnTo>
                  <a:pt x="0" y="0"/>
                </a:lnTo>
                <a:close/>
              </a:path>
            </a:pathLst>
          </a:custGeom>
          <a:blipFill>
            <a:blip r:embed="rId8"/>
            <a:stretch>
              <a:fillRect l="0" t="0" r="0" b="0"/>
            </a:stretch>
          </a:blipFill>
        </p:spPr>
      </p:sp>
      <p:sp>
        <p:nvSpPr>
          <p:cNvPr name="Freeform 25" id="25"/>
          <p:cNvSpPr/>
          <p:nvPr/>
        </p:nvSpPr>
        <p:spPr>
          <a:xfrm flipH="false" flipV="false" rot="0">
            <a:off x="5294097" y="7623168"/>
            <a:ext cx="1550224" cy="1034774"/>
          </a:xfrm>
          <a:custGeom>
            <a:avLst/>
            <a:gdLst/>
            <a:ahLst/>
            <a:cxnLst/>
            <a:rect r="r" b="b" t="t" l="l"/>
            <a:pathLst>
              <a:path h="1034774" w="1550224">
                <a:moveTo>
                  <a:pt x="0" y="0"/>
                </a:moveTo>
                <a:lnTo>
                  <a:pt x="1550224" y="0"/>
                </a:lnTo>
                <a:lnTo>
                  <a:pt x="1550224" y="1034774"/>
                </a:lnTo>
                <a:lnTo>
                  <a:pt x="0" y="1034774"/>
                </a:lnTo>
                <a:lnTo>
                  <a:pt x="0" y="0"/>
                </a:lnTo>
                <a:close/>
              </a:path>
            </a:pathLst>
          </a:custGeom>
          <a:blipFill>
            <a:blip r:embed="rId8"/>
            <a:stretch>
              <a:fillRect l="0" t="0" r="0" b="0"/>
            </a:stretch>
          </a:blipFill>
        </p:spPr>
      </p:sp>
      <p:sp>
        <p:nvSpPr>
          <p:cNvPr name="Freeform 26" id="26"/>
          <p:cNvSpPr/>
          <p:nvPr/>
        </p:nvSpPr>
        <p:spPr>
          <a:xfrm flipH="false" flipV="false" rot="1438930">
            <a:off x="194234" y="7391495"/>
            <a:ext cx="953310" cy="636334"/>
          </a:xfrm>
          <a:custGeom>
            <a:avLst/>
            <a:gdLst/>
            <a:ahLst/>
            <a:cxnLst/>
            <a:rect r="r" b="b" t="t" l="l"/>
            <a:pathLst>
              <a:path h="636334" w="953310">
                <a:moveTo>
                  <a:pt x="0" y="0"/>
                </a:moveTo>
                <a:lnTo>
                  <a:pt x="953310" y="0"/>
                </a:lnTo>
                <a:lnTo>
                  <a:pt x="953310" y="636334"/>
                </a:lnTo>
                <a:lnTo>
                  <a:pt x="0" y="636334"/>
                </a:lnTo>
                <a:lnTo>
                  <a:pt x="0" y="0"/>
                </a:lnTo>
                <a:close/>
              </a:path>
            </a:pathLst>
          </a:custGeom>
          <a:blipFill>
            <a:blip r:embed="rId8"/>
            <a:stretch>
              <a:fillRect l="0" t="0" r="0" b="0"/>
            </a:stretch>
          </a:blipFill>
        </p:spPr>
      </p:sp>
      <p:sp>
        <p:nvSpPr>
          <p:cNvPr name="Freeform 27" id="27"/>
          <p:cNvSpPr/>
          <p:nvPr/>
        </p:nvSpPr>
        <p:spPr>
          <a:xfrm flipH="false" flipV="false" rot="784656">
            <a:off x="17274164" y="6485195"/>
            <a:ext cx="2311061" cy="1542634"/>
          </a:xfrm>
          <a:custGeom>
            <a:avLst/>
            <a:gdLst/>
            <a:ahLst/>
            <a:cxnLst/>
            <a:rect r="r" b="b" t="t" l="l"/>
            <a:pathLst>
              <a:path h="1542634" w="2311061">
                <a:moveTo>
                  <a:pt x="0" y="0"/>
                </a:moveTo>
                <a:lnTo>
                  <a:pt x="2311062" y="0"/>
                </a:lnTo>
                <a:lnTo>
                  <a:pt x="2311062" y="1542634"/>
                </a:lnTo>
                <a:lnTo>
                  <a:pt x="0" y="1542634"/>
                </a:lnTo>
                <a:lnTo>
                  <a:pt x="0" y="0"/>
                </a:lnTo>
                <a:close/>
              </a:path>
            </a:pathLst>
          </a:custGeom>
          <a:blipFill>
            <a:blip r:embed="rId8"/>
            <a:stretch>
              <a:fillRect l="0" t="0" r="0" b="0"/>
            </a:stretch>
          </a:blipFill>
        </p:spPr>
      </p:sp>
    </p:spTree>
  </p:cSld>
  <p:clrMapOvr>
    <a:masterClrMapping/>
  </p:clrMapOvr>
  <p:transition spd="fast">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DAGMbMaU6wI</dc:identifier>
  <dcterms:modified xsi:type="dcterms:W3CDTF">2011-08-01T06:04:30Z</dcterms:modified>
  <cp:revision>1</cp:revision>
  <dc:title>Presentation 2025 HABITATS</dc:title>
</cp:coreProperties>
</file>